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19" showSpecialPlsOnTitleSld="0" saveSubsetFonts="1" autoCompressPictures="0">
  <p:sldMasterIdLst>
    <p:sldMasterId id="2147483648" r:id="rId1"/>
  </p:sldMasterIdLst>
  <p:notesMasterIdLst>
    <p:notesMasterId r:id="rId22"/>
  </p:notesMasterIdLst>
  <p:sldIdLst>
    <p:sldId id="256" r:id="rId2"/>
    <p:sldId id="257" r:id="rId3"/>
    <p:sldId id="258" r:id="rId4"/>
    <p:sldId id="260" r:id="rId5"/>
    <p:sldId id="262" r:id="rId6"/>
    <p:sldId id="263" r:id="rId7"/>
    <p:sldId id="264" r:id="rId8"/>
    <p:sldId id="268" r:id="rId9"/>
    <p:sldId id="273" r:id="rId10"/>
    <p:sldId id="274" r:id="rId11"/>
    <p:sldId id="275" r:id="rId12"/>
    <p:sldId id="265" r:id="rId13"/>
    <p:sldId id="276" r:id="rId14"/>
    <p:sldId id="277" r:id="rId15"/>
    <p:sldId id="266" r:id="rId16"/>
    <p:sldId id="267" r:id="rId17"/>
    <p:sldId id="278" r:id="rId18"/>
    <p:sldId id="270" r:id="rId19"/>
    <p:sldId id="269"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B2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745"/>
    <p:restoredTop sz="77563"/>
  </p:normalViewPr>
  <p:slideViewPr>
    <p:cSldViewPr snapToGrid="0" snapToObjects="1">
      <p:cViewPr>
        <p:scale>
          <a:sx n="98" d="100"/>
          <a:sy n="98" d="100"/>
        </p:scale>
        <p:origin x="8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BF766-9CBF-C947-84B1-B45D82A69A80}" type="datetimeFigureOut">
              <a:rPr lang="en-US" smtClean="0"/>
              <a:t>9/26/19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ED327-3580-2B43-AA00-C371A051BDB7}" type="slidenum">
              <a:rPr lang="en-US" smtClean="0"/>
              <a:t>‹#›</a:t>
            </a:fld>
            <a:endParaRPr lang="en-US"/>
          </a:p>
        </p:txBody>
      </p:sp>
    </p:spTree>
    <p:extLst>
      <p:ext uri="{BB962C8B-B14F-4D97-AF65-F5344CB8AC3E}">
        <p14:creationId xmlns:p14="http://schemas.microsoft.com/office/powerpoint/2010/main" val="3099702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Hot_hand"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investopedia.com/terms/e/efficientmarkethypothesis.asp" TargetMode="External"/><Relationship Id="rId4" Type="http://schemas.openxmlformats.org/officeDocument/2006/relationships/hyperlink" Target="https://www.forbes.com/sites/steveforbes/2019/04/29/podcast--burton-malkiel-the-man-who-claimed-monkeys-pick-better-stocks-is-vindicated/#6a23a44075d7"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20</a:t>
            </a:fld>
            <a:endParaRPr lang="en-US"/>
          </a:p>
        </p:txBody>
      </p:sp>
    </p:spTree>
    <p:extLst>
      <p:ext uri="{BB962C8B-B14F-4D97-AF65-F5344CB8AC3E}">
        <p14:creationId xmlns:p14="http://schemas.microsoft.com/office/powerpoint/2010/main" val="36231227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29</a:t>
            </a:fld>
            <a:endParaRPr lang="en-US"/>
          </a:p>
        </p:txBody>
      </p:sp>
    </p:spTree>
    <p:extLst>
      <p:ext uri="{BB962C8B-B14F-4D97-AF65-F5344CB8AC3E}">
        <p14:creationId xmlns:p14="http://schemas.microsoft.com/office/powerpoint/2010/main" val="3291632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32</a:t>
            </a:fld>
            <a:endParaRPr lang="en-US"/>
          </a:p>
        </p:txBody>
      </p:sp>
    </p:spTree>
    <p:extLst>
      <p:ext uri="{BB962C8B-B14F-4D97-AF65-F5344CB8AC3E}">
        <p14:creationId xmlns:p14="http://schemas.microsoft.com/office/powerpoint/2010/main" val="1532964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34</a:t>
            </a:fld>
            <a:endParaRPr lang="en-US"/>
          </a:p>
        </p:txBody>
      </p:sp>
    </p:spTree>
    <p:extLst>
      <p:ext uri="{BB962C8B-B14F-4D97-AF65-F5344CB8AC3E}">
        <p14:creationId xmlns:p14="http://schemas.microsoft.com/office/powerpoint/2010/main" val="3886446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35</a:t>
            </a:fld>
            <a:endParaRPr lang="en-US"/>
          </a:p>
        </p:txBody>
      </p:sp>
    </p:spTree>
    <p:extLst>
      <p:ext uri="{BB962C8B-B14F-4D97-AF65-F5344CB8AC3E}">
        <p14:creationId xmlns:p14="http://schemas.microsoft.com/office/powerpoint/2010/main" val="421619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36</a:t>
            </a:fld>
            <a:endParaRPr lang="en-US"/>
          </a:p>
        </p:txBody>
      </p:sp>
    </p:spTree>
    <p:extLst>
      <p:ext uri="{BB962C8B-B14F-4D97-AF65-F5344CB8AC3E}">
        <p14:creationId xmlns:p14="http://schemas.microsoft.com/office/powerpoint/2010/main" val="3321769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37</a:t>
            </a:fld>
            <a:endParaRPr lang="en-US"/>
          </a:p>
        </p:txBody>
      </p:sp>
    </p:spTree>
    <p:extLst>
      <p:ext uri="{BB962C8B-B14F-4D97-AF65-F5344CB8AC3E}">
        <p14:creationId xmlns:p14="http://schemas.microsoft.com/office/powerpoint/2010/main" val="175707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38</a:t>
            </a:fld>
            <a:endParaRPr lang="en-US"/>
          </a:p>
        </p:txBody>
      </p:sp>
    </p:spTree>
    <p:extLst>
      <p:ext uri="{BB962C8B-B14F-4D97-AF65-F5344CB8AC3E}">
        <p14:creationId xmlns:p14="http://schemas.microsoft.com/office/powerpoint/2010/main" val="3687287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Evolving Hockey also deserve credit for </a:t>
            </a:r>
          </a:p>
        </p:txBody>
      </p:sp>
      <p:sp>
        <p:nvSpPr>
          <p:cNvPr id="4" name="Slide Number Placeholder 3"/>
          <p:cNvSpPr>
            <a:spLocks noGrp="1"/>
          </p:cNvSpPr>
          <p:nvPr>
            <p:ph type="sldNum" sz="quarter" idx="5"/>
          </p:nvPr>
        </p:nvSpPr>
        <p:spPr/>
        <p:txBody>
          <a:bodyPr/>
          <a:lstStyle/>
          <a:p>
            <a:fld id="{C30ED327-3580-2B43-AA00-C371A051BDB7}" type="slidenum">
              <a:rPr lang="en-US" smtClean="0"/>
              <a:t>21</a:t>
            </a:fld>
            <a:endParaRPr lang="en-US"/>
          </a:p>
        </p:txBody>
      </p:sp>
    </p:spTree>
    <p:extLst>
      <p:ext uri="{BB962C8B-B14F-4D97-AF65-F5344CB8AC3E}">
        <p14:creationId xmlns:p14="http://schemas.microsoft.com/office/powerpoint/2010/main" val="3428397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	</a:t>
            </a:r>
          </a:p>
        </p:txBody>
      </p:sp>
      <p:sp>
        <p:nvSpPr>
          <p:cNvPr id="4" name="Slide Number Placeholder 3"/>
          <p:cNvSpPr>
            <a:spLocks noGrp="1"/>
          </p:cNvSpPr>
          <p:nvPr>
            <p:ph type="sldNum" sz="quarter" idx="5"/>
          </p:nvPr>
        </p:nvSpPr>
        <p:spPr/>
        <p:txBody>
          <a:bodyPr/>
          <a:lstStyle/>
          <a:p>
            <a:fld id="{C30ED327-3580-2B43-AA00-C371A051BDB7}" type="slidenum">
              <a:rPr lang="en-US" smtClean="0"/>
              <a:t>22</a:t>
            </a:fld>
            <a:endParaRPr lang="en-US"/>
          </a:p>
        </p:txBody>
      </p:sp>
    </p:spTree>
    <p:extLst>
      <p:ext uri="{BB962C8B-B14F-4D97-AF65-F5344CB8AC3E}">
        <p14:creationId xmlns:p14="http://schemas.microsoft.com/office/powerpoint/2010/main" val="683483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23</a:t>
            </a:fld>
            <a:endParaRPr lang="en-US"/>
          </a:p>
        </p:txBody>
      </p:sp>
    </p:spTree>
    <p:extLst>
      <p:ext uri="{BB962C8B-B14F-4D97-AF65-F5344CB8AC3E}">
        <p14:creationId xmlns:p14="http://schemas.microsoft.com/office/powerpoint/2010/main" val="403382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24</a:t>
            </a:fld>
            <a:endParaRPr lang="en-US"/>
          </a:p>
        </p:txBody>
      </p:sp>
    </p:spTree>
    <p:extLst>
      <p:ext uri="{BB962C8B-B14F-4D97-AF65-F5344CB8AC3E}">
        <p14:creationId xmlns:p14="http://schemas.microsoft.com/office/powerpoint/2010/main" val="5618283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The </a:t>
            </a:r>
            <a:r>
              <a:rPr lang="en-US" sz="1200" b="0" i="0" u="sng" strike="noStrike" kern="1200" dirty="0">
                <a:solidFill>
                  <a:schemeClr val="tx1"/>
                </a:solidFill>
                <a:effectLst/>
                <a:latin typeface="+mn-lt"/>
                <a:ea typeface="+mn-ea"/>
                <a:cs typeface="+mn-cs"/>
                <a:hlinkClick r:id="rId3"/>
              </a:rPr>
              <a:t>'Hot Hand Theory'</a:t>
            </a:r>
            <a:r>
              <a:rPr lang="en-US" sz="1200" b="0" i="0" u="none" strike="noStrike" kern="1200" dirty="0">
                <a:solidFill>
                  <a:schemeClr val="tx1"/>
                </a:solidFill>
                <a:effectLst/>
                <a:latin typeface="+mn-lt"/>
                <a:ea typeface="+mn-ea"/>
                <a:cs typeface="+mn-cs"/>
              </a:rPr>
              <a:t> might be the original piece of sports analytics work, and certainly the most discussed and dissected. Here we propose a slightly different take, which is to apply financial methods of finding trends to identify values. While there is significant value in a players past overall performance, but being able to spot immediate trends creates a near term arbitrage opportunity where players are undervalued but on an upswing. </a:t>
            </a:r>
          </a:p>
          <a:p>
            <a:r>
              <a:rPr lang="en-US" sz="1200" b="0" i="0" u="none" strike="noStrike" kern="1200" dirty="0">
                <a:solidFill>
                  <a:schemeClr val="tx1"/>
                </a:solidFill>
                <a:effectLst/>
                <a:latin typeface="+mn-lt"/>
                <a:ea typeface="+mn-ea"/>
                <a:cs typeface="+mn-cs"/>
              </a:rPr>
              <a:t>The theory in this case is that since time on ice and time on the power play are the biggest indicators of success, rivaled only by possession metrics, if a model could detect an upward trend it could find undervalued players in advance and forecast positive events.</a:t>
            </a:r>
          </a:p>
          <a:p>
            <a:r>
              <a:rPr lang="en-US" sz="1200" b="0" i="0" u="none" strike="noStrike" kern="1200" dirty="0">
                <a:solidFill>
                  <a:schemeClr val="tx1"/>
                </a:solidFill>
                <a:effectLst/>
                <a:latin typeface="+mn-lt"/>
                <a:ea typeface="+mn-ea"/>
                <a:cs typeface="+mn-cs"/>
              </a:rPr>
              <a:t>Worth noting is that these financial methods have also been heavily critiqued, perhaps most </a:t>
            </a:r>
            <a:r>
              <a:rPr lang="en-US" sz="1200" b="0" i="0" u="sng" strike="noStrike" kern="1200" dirty="0">
                <a:solidFill>
                  <a:schemeClr val="tx1"/>
                </a:solidFill>
                <a:effectLst/>
                <a:latin typeface="+mn-lt"/>
                <a:ea typeface="+mn-ea"/>
                <a:cs typeface="+mn-cs"/>
                <a:hlinkClick r:id="rId4"/>
              </a:rPr>
              <a:t>notably by the legendary Burton Malkiel</a:t>
            </a:r>
            <a:r>
              <a:rPr lang="en-US" sz="1200" b="0" i="0" u="none" strike="noStrike" kern="1200" dirty="0">
                <a:solidFill>
                  <a:schemeClr val="tx1"/>
                </a:solidFill>
                <a:effectLst/>
                <a:latin typeface="+mn-lt"/>
                <a:ea typeface="+mn-ea"/>
                <a:cs typeface="+mn-cs"/>
              </a:rPr>
              <a:t>, but where they fail in financial markets they could very well succeed in this use case. The most frequent critique of 'Chart watchers' and 'market timers' is that they are using prior information to fill in future assumptions, while the </a:t>
            </a:r>
            <a:r>
              <a:rPr lang="en-US" sz="1200" b="0" i="0" u="sng" strike="noStrike" kern="1200" dirty="0">
                <a:solidFill>
                  <a:schemeClr val="tx1"/>
                </a:solidFill>
                <a:effectLst/>
                <a:latin typeface="+mn-lt"/>
                <a:ea typeface="+mn-ea"/>
                <a:cs typeface="+mn-cs"/>
                <a:hlinkClick r:id="rId5"/>
              </a:rPr>
              <a:t>efficient market theory states</a:t>
            </a:r>
            <a:r>
              <a:rPr lang="en-US" sz="1200" b="0" i="0" u="none" strike="noStrike" kern="1200" dirty="0">
                <a:solidFill>
                  <a:schemeClr val="tx1"/>
                </a:solidFill>
                <a:effectLst/>
                <a:latin typeface="+mn-lt"/>
                <a:ea typeface="+mn-ea"/>
                <a:cs typeface="+mn-cs"/>
              </a:rPr>
              <a:t> that there is far more current information that is readily available and therefore the market price at current time isn't based on past pricing. In this case, we do not have more current information or insight into why a player is seeing more time; they might have been moved due to injury or a trade. Even if we do have some of that information for some players via say Twitter or trade trackers, coverage isn't global and we don't have an efficient way to find out if a player will see an increase in ice time. Therefore, finding a moving average might well be an effective signal to show that a player's points will soon increase as well.</a:t>
            </a:r>
          </a:p>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25</a:t>
            </a:fld>
            <a:endParaRPr lang="en-US"/>
          </a:p>
        </p:txBody>
      </p:sp>
    </p:spTree>
    <p:extLst>
      <p:ext uri="{BB962C8B-B14F-4D97-AF65-F5344CB8AC3E}">
        <p14:creationId xmlns:p14="http://schemas.microsoft.com/office/powerpoint/2010/main" val="1015489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26</a:t>
            </a:fld>
            <a:endParaRPr lang="en-US"/>
          </a:p>
        </p:txBody>
      </p:sp>
    </p:spTree>
    <p:extLst>
      <p:ext uri="{BB962C8B-B14F-4D97-AF65-F5344CB8AC3E}">
        <p14:creationId xmlns:p14="http://schemas.microsoft.com/office/powerpoint/2010/main" val="840855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27</a:t>
            </a:fld>
            <a:endParaRPr lang="en-US"/>
          </a:p>
        </p:txBody>
      </p:sp>
    </p:spTree>
    <p:extLst>
      <p:ext uri="{BB962C8B-B14F-4D97-AF65-F5344CB8AC3E}">
        <p14:creationId xmlns:p14="http://schemas.microsoft.com/office/powerpoint/2010/main" val="3751916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ED327-3580-2B43-AA00-C371A051BDB7}" type="slidenum">
              <a:rPr lang="en-US" smtClean="0"/>
              <a:t>28</a:t>
            </a:fld>
            <a:endParaRPr lang="en-US"/>
          </a:p>
        </p:txBody>
      </p:sp>
    </p:spTree>
    <p:extLst>
      <p:ext uri="{BB962C8B-B14F-4D97-AF65-F5344CB8AC3E}">
        <p14:creationId xmlns:p14="http://schemas.microsoft.com/office/powerpoint/2010/main" val="930341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F59B-CC75-C94C-A622-3F02831C8D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33D079D-2FA5-6A4E-9073-3A17095BE0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B9F3A6-FAB4-A247-9305-30D877AE8718}"/>
              </a:ext>
            </a:extLst>
          </p:cNvPr>
          <p:cNvSpPr>
            <a:spLocks noGrp="1"/>
          </p:cNvSpPr>
          <p:nvPr>
            <p:ph type="dt" sz="half" idx="10"/>
          </p:nvPr>
        </p:nvSpPr>
        <p:spPr/>
        <p:txBody>
          <a:bodyPr/>
          <a:lstStyle/>
          <a:p>
            <a:fld id="{43A489D5-3166-1D4C-AF1B-F2E5AF036DC2}" type="datetime1">
              <a:rPr lang="en-US" smtClean="0"/>
              <a:t>9/26/19</a:t>
            </a:fld>
            <a:endParaRPr lang="en-US"/>
          </a:p>
        </p:txBody>
      </p:sp>
      <p:sp>
        <p:nvSpPr>
          <p:cNvPr id="5" name="Footer Placeholder 4">
            <a:extLst>
              <a:ext uri="{FF2B5EF4-FFF2-40B4-BE49-F238E27FC236}">
                <a16:creationId xmlns:a16="http://schemas.microsoft.com/office/drawing/2014/main" id="{E77D882A-75F5-C94A-8378-7CC491AF5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F4043-FBD1-8B4C-89CE-968A0A3B9C66}"/>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562169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88C37-83FE-5A4E-AA12-4236D0DBFB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8A4C3A1-B17F-044B-BEC0-1DE9983806D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2FC77A-5999-D341-997A-84A8B7B2CAE4}"/>
              </a:ext>
            </a:extLst>
          </p:cNvPr>
          <p:cNvSpPr>
            <a:spLocks noGrp="1"/>
          </p:cNvSpPr>
          <p:nvPr>
            <p:ph type="dt" sz="half" idx="10"/>
          </p:nvPr>
        </p:nvSpPr>
        <p:spPr/>
        <p:txBody>
          <a:bodyPr/>
          <a:lstStyle/>
          <a:p>
            <a:fld id="{7282263B-B2A5-134C-B281-E967F57CD828}" type="datetime1">
              <a:rPr lang="en-US" smtClean="0"/>
              <a:t>9/26/19</a:t>
            </a:fld>
            <a:endParaRPr lang="en-US"/>
          </a:p>
        </p:txBody>
      </p:sp>
      <p:sp>
        <p:nvSpPr>
          <p:cNvPr id="5" name="Footer Placeholder 4">
            <a:extLst>
              <a:ext uri="{FF2B5EF4-FFF2-40B4-BE49-F238E27FC236}">
                <a16:creationId xmlns:a16="http://schemas.microsoft.com/office/drawing/2014/main" id="{0EA99198-7E3C-5A4C-A680-BDE406826D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B07AD1-F399-6043-9A61-E528E881237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571904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E408E9-D105-F44C-9EC8-08F22FAE5E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675B841-538E-DE49-96D6-32641395CAF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8D771-D96D-1647-8971-58224B3A056B}"/>
              </a:ext>
            </a:extLst>
          </p:cNvPr>
          <p:cNvSpPr>
            <a:spLocks noGrp="1"/>
          </p:cNvSpPr>
          <p:nvPr>
            <p:ph type="dt" sz="half" idx="10"/>
          </p:nvPr>
        </p:nvSpPr>
        <p:spPr/>
        <p:txBody>
          <a:bodyPr/>
          <a:lstStyle/>
          <a:p>
            <a:fld id="{997A61F1-FA4F-284D-822A-BC5E625CDBDB}" type="datetime1">
              <a:rPr lang="en-US" smtClean="0"/>
              <a:t>9/26/19</a:t>
            </a:fld>
            <a:endParaRPr lang="en-US"/>
          </a:p>
        </p:txBody>
      </p:sp>
      <p:sp>
        <p:nvSpPr>
          <p:cNvPr id="5" name="Footer Placeholder 4">
            <a:extLst>
              <a:ext uri="{FF2B5EF4-FFF2-40B4-BE49-F238E27FC236}">
                <a16:creationId xmlns:a16="http://schemas.microsoft.com/office/drawing/2014/main" id="{4021EB9B-1AEB-2441-8EC7-0D69A39736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77274-54DD-9847-9DF5-058A4E1C5CFA}"/>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275783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94AA2-9F6A-9C4C-96D4-296249BC12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47C4EC-5678-2E46-B1DB-83332A889C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BE8CAA-A13A-C340-8A9A-F091D84524D2}"/>
              </a:ext>
            </a:extLst>
          </p:cNvPr>
          <p:cNvSpPr>
            <a:spLocks noGrp="1"/>
          </p:cNvSpPr>
          <p:nvPr>
            <p:ph type="dt" sz="half" idx="10"/>
          </p:nvPr>
        </p:nvSpPr>
        <p:spPr/>
        <p:txBody>
          <a:bodyPr/>
          <a:lstStyle/>
          <a:p>
            <a:fld id="{60E93878-99E5-F048-A55C-F405712E11C7}" type="datetime1">
              <a:rPr lang="en-US" smtClean="0"/>
              <a:t>9/26/19</a:t>
            </a:fld>
            <a:endParaRPr lang="en-US"/>
          </a:p>
        </p:txBody>
      </p:sp>
      <p:sp>
        <p:nvSpPr>
          <p:cNvPr id="5" name="Footer Placeholder 4">
            <a:extLst>
              <a:ext uri="{FF2B5EF4-FFF2-40B4-BE49-F238E27FC236}">
                <a16:creationId xmlns:a16="http://schemas.microsoft.com/office/drawing/2014/main" id="{FE89820D-76F1-C34A-AC3D-A547E777C4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A6E89F-BBD0-F740-9312-4A408E180B4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406832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1C097-2033-B646-A94B-06B2CBD20D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A778A3D-6F07-7448-9C21-8C40697D66F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7A4D080-6C27-A849-B721-D1BECB09F376}"/>
              </a:ext>
            </a:extLst>
          </p:cNvPr>
          <p:cNvSpPr>
            <a:spLocks noGrp="1"/>
          </p:cNvSpPr>
          <p:nvPr>
            <p:ph type="dt" sz="half" idx="10"/>
          </p:nvPr>
        </p:nvSpPr>
        <p:spPr/>
        <p:txBody>
          <a:bodyPr/>
          <a:lstStyle/>
          <a:p>
            <a:fld id="{A58E88FB-29AD-9F47-8DA9-17162CE445FD}" type="datetime1">
              <a:rPr lang="en-US" smtClean="0"/>
              <a:t>9/26/19</a:t>
            </a:fld>
            <a:endParaRPr lang="en-US"/>
          </a:p>
        </p:txBody>
      </p:sp>
      <p:sp>
        <p:nvSpPr>
          <p:cNvPr id="5" name="Footer Placeholder 4">
            <a:extLst>
              <a:ext uri="{FF2B5EF4-FFF2-40B4-BE49-F238E27FC236}">
                <a16:creationId xmlns:a16="http://schemas.microsoft.com/office/drawing/2014/main" id="{8C90F2FF-7560-FD44-AD2E-4A738B888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6135C4-CA90-C54B-8EC7-A28A1E256ECD}"/>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4512499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C805-64E4-3840-94AC-7AC399C92F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9CE77E-8517-F346-A74C-EEDF3087A0B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2DEBF3-2769-594A-9F38-70B17C3234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BBB931F-F0F6-6740-A273-768395C67A5D}"/>
              </a:ext>
            </a:extLst>
          </p:cNvPr>
          <p:cNvSpPr>
            <a:spLocks noGrp="1"/>
          </p:cNvSpPr>
          <p:nvPr>
            <p:ph type="dt" sz="half" idx="10"/>
          </p:nvPr>
        </p:nvSpPr>
        <p:spPr/>
        <p:txBody>
          <a:bodyPr/>
          <a:lstStyle/>
          <a:p>
            <a:fld id="{E773394F-4031-C24D-A49B-A14FF08944B5}" type="datetime1">
              <a:rPr lang="en-US" smtClean="0"/>
              <a:t>9/26/19</a:t>
            </a:fld>
            <a:endParaRPr lang="en-US"/>
          </a:p>
        </p:txBody>
      </p:sp>
      <p:sp>
        <p:nvSpPr>
          <p:cNvPr id="6" name="Footer Placeholder 5">
            <a:extLst>
              <a:ext uri="{FF2B5EF4-FFF2-40B4-BE49-F238E27FC236}">
                <a16:creationId xmlns:a16="http://schemas.microsoft.com/office/drawing/2014/main" id="{8E6FA0F7-0EFE-E14E-8F68-4821A166D2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F01FBA-FFFD-2A4E-A93A-5574EE04A14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5896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8B52-3D94-EE49-83F5-82288573ED6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0D9A1A1-8A42-8342-81E1-FBACC2B4E0F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48C743A-D86B-1E4F-A156-4760109B76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BDBA45-07BA-A646-BE2C-ECCB506515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C21F49D-8156-A24A-9A8E-E5584CB093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B19F88-4B65-1E48-B442-AB3079108205}"/>
              </a:ext>
            </a:extLst>
          </p:cNvPr>
          <p:cNvSpPr>
            <a:spLocks noGrp="1"/>
          </p:cNvSpPr>
          <p:nvPr>
            <p:ph type="dt" sz="half" idx="10"/>
          </p:nvPr>
        </p:nvSpPr>
        <p:spPr/>
        <p:txBody>
          <a:bodyPr/>
          <a:lstStyle/>
          <a:p>
            <a:fld id="{D33BBD90-6EBF-0040-A5D2-BE7F1E4C9AAB}" type="datetime1">
              <a:rPr lang="en-US" smtClean="0"/>
              <a:t>9/26/19</a:t>
            </a:fld>
            <a:endParaRPr lang="en-US"/>
          </a:p>
        </p:txBody>
      </p:sp>
      <p:sp>
        <p:nvSpPr>
          <p:cNvPr id="8" name="Footer Placeholder 7">
            <a:extLst>
              <a:ext uri="{FF2B5EF4-FFF2-40B4-BE49-F238E27FC236}">
                <a16:creationId xmlns:a16="http://schemas.microsoft.com/office/drawing/2014/main" id="{BB2AC6D8-0E81-2947-97A1-25FF7998F12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B645DF-C57E-A240-AC56-AB3D2125F484}"/>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361379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FA3F0-9098-3244-B08B-7369FEAEB17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07893AA-0457-3548-92C5-E80B445D9B60}"/>
              </a:ext>
            </a:extLst>
          </p:cNvPr>
          <p:cNvSpPr>
            <a:spLocks noGrp="1"/>
          </p:cNvSpPr>
          <p:nvPr>
            <p:ph type="dt" sz="half" idx="10"/>
          </p:nvPr>
        </p:nvSpPr>
        <p:spPr/>
        <p:txBody>
          <a:bodyPr/>
          <a:lstStyle/>
          <a:p>
            <a:fld id="{62E9FBA2-AA8E-7E46-9718-AAEA6B055065}" type="datetime1">
              <a:rPr lang="en-US" smtClean="0"/>
              <a:t>9/26/19</a:t>
            </a:fld>
            <a:endParaRPr lang="en-US"/>
          </a:p>
        </p:txBody>
      </p:sp>
      <p:sp>
        <p:nvSpPr>
          <p:cNvPr id="4" name="Footer Placeholder 3">
            <a:extLst>
              <a:ext uri="{FF2B5EF4-FFF2-40B4-BE49-F238E27FC236}">
                <a16:creationId xmlns:a16="http://schemas.microsoft.com/office/drawing/2014/main" id="{1830BA7F-9016-3E4F-98A1-FCD0A40186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E4B6DA-007C-8E45-A8D9-48EEE08C6EA8}"/>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2054326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DDE34A-9A06-E64A-ACBF-7E823A1EE1A0}"/>
              </a:ext>
            </a:extLst>
          </p:cNvPr>
          <p:cNvSpPr>
            <a:spLocks noGrp="1"/>
          </p:cNvSpPr>
          <p:nvPr>
            <p:ph type="dt" sz="half" idx="10"/>
          </p:nvPr>
        </p:nvSpPr>
        <p:spPr/>
        <p:txBody>
          <a:bodyPr/>
          <a:lstStyle/>
          <a:p>
            <a:fld id="{BD04EE48-73DC-4D45-8EC7-1588098E4185}" type="datetime1">
              <a:rPr lang="en-US" smtClean="0"/>
              <a:t>9/26/19</a:t>
            </a:fld>
            <a:endParaRPr lang="en-US"/>
          </a:p>
        </p:txBody>
      </p:sp>
      <p:sp>
        <p:nvSpPr>
          <p:cNvPr id="3" name="Footer Placeholder 2">
            <a:extLst>
              <a:ext uri="{FF2B5EF4-FFF2-40B4-BE49-F238E27FC236}">
                <a16:creationId xmlns:a16="http://schemas.microsoft.com/office/drawing/2014/main" id="{53B67315-3909-9841-BF2A-94BF86225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906458-BC21-C744-8394-7E0A42B833D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9031309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57E3E-52ED-AA49-B286-8E71A09C0A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61B771D-50CE-4C45-AFDD-9CF6AED857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9D0E68-4FD1-AE47-AB18-5523DA0204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60FB66B-0FBA-664C-95C5-6EBDD6CBFD80}"/>
              </a:ext>
            </a:extLst>
          </p:cNvPr>
          <p:cNvSpPr>
            <a:spLocks noGrp="1"/>
          </p:cNvSpPr>
          <p:nvPr>
            <p:ph type="dt" sz="half" idx="10"/>
          </p:nvPr>
        </p:nvSpPr>
        <p:spPr/>
        <p:txBody>
          <a:bodyPr/>
          <a:lstStyle/>
          <a:p>
            <a:fld id="{DDA49690-EF5F-B141-837E-65BB1C592B2E}" type="datetime1">
              <a:rPr lang="en-US" smtClean="0"/>
              <a:t>9/26/19</a:t>
            </a:fld>
            <a:endParaRPr lang="en-US"/>
          </a:p>
        </p:txBody>
      </p:sp>
      <p:sp>
        <p:nvSpPr>
          <p:cNvPr id="6" name="Footer Placeholder 5">
            <a:extLst>
              <a:ext uri="{FF2B5EF4-FFF2-40B4-BE49-F238E27FC236}">
                <a16:creationId xmlns:a16="http://schemas.microsoft.com/office/drawing/2014/main" id="{39B4FBB6-97F1-484A-90AF-953C1853DF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B45725-1753-BA4C-9840-347A56B1E5C0}"/>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386927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D9CB9-02ED-6E40-A642-D68A4DFD2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7F27EF-749C-1C49-8E27-1289F83BC6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964283-44F3-ED40-8576-A110BE735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53EAA6-4F48-AB42-BD80-DB91C17898E3}"/>
              </a:ext>
            </a:extLst>
          </p:cNvPr>
          <p:cNvSpPr>
            <a:spLocks noGrp="1"/>
          </p:cNvSpPr>
          <p:nvPr>
            <p:ph type="dt" sz="half" idx="10"/>
          </p:nvPr>
        </p:nvSpPr>
        <p:spPr/>
        <p:txBody>
          <a:bodyPr/>
          <a:lstStyle/>
          <a:p>
            <a:fld id="{DD909117-7763-FE46-AC16-48637CBDC751}" type="datetime1">
              <a:rPr lang="en-US" smtClean="0"/>
              <a:t>9/26/19</a:t>
            </a:fld>
            <a:endParaRPr lang="en-US"/>
          </a:p>
        </p:txBody>
      </p:sp>
      <p:sp>
        <p:nvSpPr>
          <p:cNvPr id="6" name="Footer Placeholder 5">
            <a:extLst>
              <a:ext uri="{FF2B5EF4-FFF2-40B4-BE49-F238E27FC236}">
                <a16:creationId xmlns:a16="http://schemas.microsoft.com/office/drawing/2014/main" id="{AE11453C-A44F-1E4C-8425-36EEA52FBE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32375A-3118-A346-996A-EF3542CE1BE7}"/>
              </a:ext>
            </a:extLst>
          </p:cNvPr>
          <p:cNvSpPr>
            <a:spLocks noGrp="1"/>
          </p:cNvSpPr>
          <p:nvPr>
            <p:ph type="sldNum" sz="quarter" idx="12"/>
          </p:nvPr>
        </p:nvSpPr>
        <p:spPr/>
        <p:txBody>
          <a:bodyPr/>
          <a:lstStyle/>
          <a:p>
            <a:fld id="{93BC7BA0-15B2-2647-A2EA-A2ED27F96638}" type="slidenum">
              <a:rPr lang="en-US" smtClean="0"/>
              <a:t>‹#›</a:t>
            </a:fld>
            <a:endParaRPr lang="en-US"/>
          </a:p>
        </p:txBody>
      </p:sp>
    </p:spTree>
    <p:extLst>
      <p:ext uri="{BB962C8B-B14F-4D97-AF65-F5344CB8AC3E}">
        <p14:creationId xmlns:p14="http://schemas.microsoft.com/office/powerpoint/2010/main" val="1219260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EB8419E-FCBB-C649-8C92-24DB015B81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352B43-BD66-C54C-92D2-C6FA714D11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90F10-1C72-8C42-9F45-395698B995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837835-FAB0-0C46-84AA-7127FD6636C6}" type="datetime1">
              <a:rPr lang="en-US" smtClean="0"/>
              <a:t>9/26/19</a:t>
            </a:fld>
            <a:endParaRPr lang="en-US"/>
          </a:p>
        </p:txBody>
      </p:sp>
      <p:sp>
        <p:nvSpPr>
          <p:cNvPr id="5" name="Footer Placeholder 4">
            <a:extLst>
              <a:ext uri="{FF2B5EF4-FFF2-40B4-BE49-F238E27FC236}">
                <a16:creationId xmlns:a16="http://schemas.microsoft.com/office/drawing/2014/main" id="{8DF49089-8121-4D49-B3B6-ECBB7058C7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E87C8AC-2383-F541-868D-215671C175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BC7BA0-15B2-2647-A2EA-A2ED27F96638}" type="slidenum">
              <a:rPr lang="en-US" smtClean="0"/>
              <a:t>‹#›</a:t>
            </a:fld>
            <a:endParaRPr lang="en-US"/>
          </a:p>
        </p:txBody>
      </p:sp>
    </p:spTree>
    <p:extLst>
      <p:ext uri="{BB962C8B-B14F-4D97-AF65-F5344CB8AC3E}">
        <p14:creationId xmlns:p14="http://schemas.microsoft.com/office/powerpoint/2010/main" val="4156363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qz.com/1068534/how-the-7-billion-us-fantasy-football-industry-makes-its-money-in-2017/"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volving-hockey.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Hot_hand"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5">
                <a:tint val="45000"/>
                <a:satMod val="400000"/>
              </a:schemeClr>
            </a:duotone>
            <a:lum/>
            <a:extLst>
              <a:ext uri="{BEBA8EAE-BF5A-486C-A8C5-ECC9F3942E4B}">
                <a14:imgProps xmlns:a14="http://schemas.microsoft.com/office/drawing/2010/main">
                  <a14:imgLayer>
                    <a14:imgEffect>
                      <a14:colorTemperature colorTemp="7383"/>
                    </a14:imgEffect>
                    <a14:imgEffect>
                      <a14:saturation sat="32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E019-F668-B64E-853A-436B2A7BC1AD}"/>
              </a:ext>
            </a:extLst>
          </p:cNvPr>
          <p:cNvSpPr>
            <a:spLocks noGrp="1"/>
          </p:cNvSpPr>
          <p:nvPr>
            <p:ph type="ctrTitle"/>
          </p:nvPr>
        </p:nvSpPr>
        <p:spPr>
          <a:xfrm>
            <a:off x="1524000" y="502510"/>
            <a:ext cx="9144000" cy="1437501"/>
          </a:xfrm>
        </p:spPr>
        <p:txBody>
          <a:bodyPr>
            <a:normAutofit/>
          </a:bodyPr>
          <a:lstStyle/>
          <a:p>
            <a:r>
              <a:rPr lang="en-US" sz="4400" dirty="0">
                <a:solidFill>
                  <a:schemeClr val="bg1"/>
                </a:solidFill>
                <a:latin typeface="Palatino" pitchFamily="2" charset="77"/>
                <a:ea typeface="Palatino" pitchFamily="2" charset="77"/>
              </a:rPr>
              <a:t>Capstone 2: Applied Machine Learning For Daily Fantasy Hockey</a:t>
            </a:r>
          </a:p>
        </p:txBody>
      </p:sp>
      <p:sp>
        <p:nvSpPr>
          <p:cNvPr id="3" name="Subtitle 2">
            <a:extLst>
              <a:ext uri="{FF2B5EF4-FFF2-40B4-BE49-F238E27FC236}">
                <a16:creationId xmlns:a16="http://schemas.microsoft.com/office/drawing/2014/main" id="{86212369-F44C-D04B-9696-A25F3AE056D2}"/>
              </a:ext>
            </a:extLst>
          </p:cNvPr>
          <p:cNvSpPr>
            <a:spLocks noGrp="1"/>
          </p:cNvSpPr>
          <p:nvPr>
            <p:ph type="subTitle" idx="1"/>
          </p:nvPr>
        </p:nvSpPr>
        <p:spPr>
          <a:xfrm>
            <a:off x="1524000" y="5189837"/>
            <a:ext cx="9144000" cy="1112109"/>
          </a:xfrm>
        </p:spPr>
        <p:txBody>
          <a:bodyPr>
            <a:normAutofit fontScale="92500" lnSpcReduction="20000"/>
          </a:bodyPr>
          <a:lstStyle/>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Michael Wood</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Springboard Data Science Capstone 2</a:t>
            </a:r>
          </a:p>
          <a:p>
            <a:r>
              <a:rPr lang="en-US" dirty="0">
                <a:solidFill>
                  <a:schemeClr val="bg1"/>
                </a:solidFill>
                <a:latin typeface="Tahoma" panose="020B0604030504040204" pitchFamily="34" charset="0"/>
                <a:ea typeface="Tahoma" panose="020B0604030504040204" pitchFamily="34" charset="0"/>
                <a:cs typeface="Tahoma" panose="020B0604030504040204" pitchFamily="34" charset="0"/>
              </a:rPr>
              <a:t>September 2019</a:t>
            </a:r>
          </a:p>
        </p:txBody>
      </p:sp>
    </p:spTree>
    <p:extLst>
      <p:ext uri="{BB962C8B-B14F-4D97-AF65-F5344CB8AC3E}">
        <p14:creationId xmlns:p14="http://schemas.microsoft.com/office/powerpoint/2010/main" val="10337156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xfrm>
            <a:off x="838200" y="365125"/>
            <a:ext cx="10515600" cy="1325563"/>
          </a:xfrm>
          <a:solidFill>
            <a:schemeClr val="bg1"/>
          </a:solidFill>
        </p:spPr>
        <p:txBody>
          <a:bodyPr/>
          <a:lstStyle/>
          <a:p>
            <a:pPr algn="ctr"/>
            <a:r>
              <a:rPr lang="en-US" dirty="0">
                <a:latin typeface="Palatino" pitchFamily="2" charset="77"/>
                <a:ea typeface="Palatino" pitchFamily="2" charset="77"/>
              </a:rPr>
              <a:t>Applied Market Forecasting Theories: Moving Average Convergence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690688"/>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pic>
        <p:nvPicPr>
          <p:cNvPr id="7" name="Picture 6">
            <a:extLst>
              <a:ext uri="{FF2B5EF4-FFF2-40B4-BE49-F238E27FC236}">
                <a16:creationId xmlns:a16="http://schemas.microsoft.com/office/drawing/2014/main" id="{F1BF5619-E80D-E04E-8A27-C10541622263}"/>
              </a:ext>
            </a:extLst>
          </p:cNvPr>
          <p:cNvPicPr>
            <a:picLocks noChangeAspect="1"/>
          </p:cNvPicPr>
          <p:nvPr/>
        </p:nvPicPr>
        <p:blipFill>
          <a:blip r:embed="rId3"/>
          <a:stretch>
            <a:fillRect/>
          </a:stretch>
        </p:blipFill>
        <p:spPr>
          <a:xfrm>
            <a:off x="2959485" y="1929456"/>
            <a:ext cx="8222570" cy="4111285"/>
          </a:xfrm>
          <a:prstGeom prst="rect">
            <a:avLst/>
          </a:prstGeom>
        </p:spPr>
      </p:pic>
      <p:sp>
        <p:nvSpPr>
          <p:cNvPr id="8" name="TextBox 7">
            <a:extLst>
              <a:ext uri="{FF2B5EF4-FFF2-40B4-BE49-F238E27FC236}">
                <a16:creationId xmlns:a16="http://schemas.microsoft.com/office/drawing/2014/main" id="{3905AE76-39D6-5A4D-ACE5-66D83525FB05}"/>
              </a:ext>
            </a:extLst>
          </p:cNvPr>
          <p:cNvSpPr txBox="1"/>
          <p:nvPr/>
        </p:nvSpPr>
        <p:spPr>
          <a:xfrm>
            <a:off x="838201" y="2006297"/>
            <a:ext cx="2636520" cy="2031325"/>
          </a:xfrm>
          <a:prstGeom prst="rect">
            <a:avLst/>
          </a:prstGeom>
          <a:noFill/>
        </p:spPr>
        <p:txBody>
          <a:bodyPr wrap="square" rtlCol="0">
            <a:spAutoFit/>
          </a:bodyPr>
          <a:lstStyle/>
          <a:p>
            <a:r>
              <a:rPr lang="en-US" dirty="0"/>
              <a:t>That said the model can be ‘psyched’ out, as seem here, by highly uneven deployment which could be caused by a number of factors. </a:t>
            </a:r>
          </a:p>
          <a:p>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spTree>
    <p:extLst>
      <p:ext uri="{BB962C8B-B14F-4D97-AF65-F5344CB8AC3E}">
        <p14:creationId xmlns:p14="http://schemas.microsoft.com/office/powerpoint/2010/main" val="1689713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xfrm>
            <a:off x="838200" y="365125"/>
            <a:ext cx="10515600" cy="1325563"/>
          </a:xfrm>
          <a:solidFill>
            <a:schemeClr val="bg1"/>
          </a:solidFill>
        </p:spPr>
        <p:txBody>
          <a:bodyPr/>
          <a:lstStyle/>
          <a:p>
            <a:pPr algn="ctr"/>
            <a:r>
              <a:rPr lang="en-US" dirty="0">
                <a:latin typeface="Palatino" pitchFamily="2" charset="77"/>
                <a:ea typeface="Palatino" pitchFamily="2" charset="77"/>
              </a:rPr>
              <a:t>Applied Market Forecasting Theories: Analysis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690688"/>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sp>
        <p:nvSpPr>
          <p:cNvPr id="8" name="TextBox 7">
            <a:extLst>
              <a:ext uri="{FF2B5EF4-FFF2-40B4-BE49-F238E27FC236}">
                <a16:creationId xmlns:a16="http://schemas.microsoft.com/office/drawing/2014/main" id="{3905AE76-39D6-5A4D-ACE5-66D83525FB05}"/>
              </a:ext>
            </a:extLst>
          </p:cNvPr>
          <p:cNvSpPr txBox="1"/>
          <p:nvPr/>
        </p:nvSpPr>
        <p:spPr>
          <a:xfrm>
            <a:off x="838201" y="2006297"/>
            <a:ext cx="2636520" cy="2585323"/>
          </a:xfrm>
          <a:prstGeom prst="rect">
            <a:avLst/>
          </a:prstGeom>
          <a:noFill/>
        </p:spPr>
        <p:txBody>
          <a:bodyPr wrap="square" rtlCol="0">
            <a:spAutoFit/>
          </a:bodyPr>
          <a:lstStyle/>
          <a:p>
            <a:r>
              <a:rPr lang="en-US" dirty="0"/>
              <a:t>Most promising, when used in an OLS model both signals had very positive linear outcomes, adding nearly a half point, or a quarter standard deviation improvement for a positive signal. </a:t>
            </a:r>
          </a:p>
          <a:p>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pic>
        <p:nvPicPr>
          <p:cNvPr id="10" name="Picture 9">
            <a:extLst>
              <a:ext uri="{FF2B5EF4-FFF2-40B4-BE49-F238E27FC236}">
                <a16:creationId xmlns:a16="http://schemas.microsoft.com/office/drawing/2014/main" id="{7B275FA4-C866-1047-BD74-D5D54DFA58EE}"/>
              </a:ext>
            </a:extLst>
          </p:cNvPr>
          <p:cNvPicPr>
            <a:picLocks noChangeAspect="1"/>
          </p:cNvPicPr>
          <p:nvPr/>
        </p:nvPicPr>
        <p:blipFill>
          <a:blip r:embed="rId3"/>
          <a:stretch>
            <a:fillRect/>
          </a:stretch>
        </p:blipFill>
        <p:spPr>
          <a:xfrm>
            <a:off x="3416182" y="2006296"/>
            <a:ext cx="7715368" cy="4096053"/>
          </a:xfrm>
          <a:prstGeom prst="rect">
            <a:avLst/>
          </a:prstGeom>
        </p:spPr>
      </p:pic>
    </p:spTree>
    <p:extLst>
      <p:ext uri="{BB962C8B-B14F-4D97-AF65-F5344CB8AC3E}">
        <p14:creationId xmlns:p14="http://schemas.microsoft.com/office/powerpoint/2010/main" val="19256349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Model Building: Initial Failure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Initially three models were employed; Stochastic Gradient Decent, Random Forests, and Gradient Boosted Regressors. These failed in spectacular fashion. Below is a chart of the predicted vs actual values with the best performing model of that group. </a:t>
            </a:r>
          </a:p>
          <a:p>
            <a:pPr marL="0" indent="0">
              <a:buNone/>
            </a:pPr>
            <a:r>
              <a:rPr lang="en-US" sz="2000" dirty="0"/>
              <a:t>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9</a:t>
            </a:r>
          </a:p>
        </p:txBody>
      </p:sp>
      <p:pic>
        <p:nvPicPr>
          <p:cNvPr id="7" name="Picture 6">
            <a:extLst>
              <a:ext uri="{FF2B5EF4-FFF2-40B4-BE49-F238E27FC236}">
                <a16:creationId xmlns:a16="http://schemas.microsoft.com/office/drawing/2014/main" id="{941203E3-484C-5E4B-9FF6-CDF3B737D306}"/>
              </a:ext>
            </a:extLst>
          </p:cNvPr>
          <p:cNvPicPr>
            <a:picLocks noChangeAspect="1"/>
          </p:cNvPicPr>
          <p:nvPr/>
        </p:nvPicPr>
        <p:blipFill>
          <a:blip r:embed="rId2"/>
          <a:stretch>
            <a:fillRect/>
          </a:stretch>
        </p:blipFill>
        <p:spPr>
          <a:xfrm>
            <a:off x="2251982" y="2842261"/>
            <a:ext cx="7625144" cy="3179716"/>
          </a:xfrm>
          <a:prstGeom prst="rect">
            <a:avLst/>
          </a:prstGeom>
        </p:spPr>
      </p:pic>
    </p:spTree>
    <p:extLst>
      <p:ext uri="{BB962C8B-B14F-4D97-AF65-F5344CB8AC3E}">
        <p14:creationId xmlns:p14="http://schemas.microsoft.com/office/powerpoint/2010/main" val="3015421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Model Building: Initial Failure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The problem here is two-fold: one, upon performance of a Variance Inflation Factor (VIF) analysis it was confirmed that the features were highly correlated amongst themselves and thus multicollinear, the models have a hard time sifting out worthwhile metrics when the target variables are so skewed and thus the results end as an amorphous blob with most values being projected as the mean with little ability to create separation. This is another charting of the results which shows this in clearer fashion.</a:t>
            </a:r>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9</a:t>
            </a:r>
          </a:p>
        </p:txBody>
      </p:sp>
      <p:pic>
        <p:nvPicPr>
          <p:cNvPr id="6" name="Picture 5">
            <a:extLst>
              <a:ext uri="{FF2B5EF4-FFF2-40B4-BE49-F238E27FC236}">
                <a16:creationId xmlns:a16="http://schemas.microsoft.com/office/drawing/2014/main" id="{29E242EB-CA39-ED48-BC54-7A0941ED947A}"/>
              </a:ext>
            </a:extLst>
          </p:cNvPr>
          <p:cNvPicPr>
            <a:picLocks noChangeAspect="1"/>
          </p:cNvPicPr>
          <p:nvPr/>
        </p:nvPicPr>
        <p:blipFill>
          <a:blip r:embed="rId2"/>
          <a:stretch>
            <a:fillRect/>
          </a:stretch>
        </p:blipFill>
        <p:spPr>
          <a:xfrm>
            <a:off x="3723096" y="3352548"/>
            <a:ext cx="4192379" cy="2708615"/>
          </a:xfrm>
          <a:prstGeom prst="rect">
            <a:avLst/>
          </a:prstGeom>
        </p:spPr>
      </p:pic>
    </p:spTree>
    <p:extLst>
      <p:ext uri="{BB962C8B-B14F-4D97-AF65-F5344CB8AC3E}">
        <p14:creationId xmlns:p14="http://schemas.microsoft.com/office/powerpoint/2010/main" val="3944449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Model Building: Moderate Success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In order to try and deal with these issues a new model was employed using Poisson Regression Model which is better suited to the purpose given the timebound nature of the contests with a discrete probability of each event occurring. While this did not yield a perfect distribution it was significantly better at predicting the range of values that might occur. </a:t>
            </a:r>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9</a:t>
            </a:r>
          </a:p>
        </p:txBody>
      </p:sp>
      <p:pic>
        <p:nvPicPr>
          <p:cNvPr id="7" name="Picture 6">
            <a:extLst>
              <a:ext uri="{FF2B5EF4-FFF2-40B4-BE49-F238E27FC236}">
                <a16:creationId xmlns:a16="http://schemas.microsoft.com/office/drawing/2014/main" id="{A5DC622A-8127-2446-910C-72BF1DA84CA0}"/>
              </a:ext>
            </a:extLst>
          </p:cNvPr>
          <p:cNvPicPr>
            <a:picLocks noChangeAspect="1"/>
          </p:cNvPicPr>
          <p:nvPr/>
        </p:nvPicPr>
        <p:blipFill>
          <a:blip r:embed="rId3"/>
          <a:stretch>
            <a:fillRect/>
          </a:stretch>
        </p:blipFill>
        <p:spPr>
          <a:xfrm>
            <a:off x="2402659" y="3048182"/>
            <a:ext cx="7027262" cy="3128781"/>
          </a:xfrm>
          <a:prstGeom prst="rect">
            <a:avLst/>
          </a:prstGeom>
        </p:spPr>
      </p:pic>
    </p:spTree>
    <p:extLst>
      <p:ext uri="{BB962C8B-B14F-4D97-AF65-F5344CB8AC3E}">
        <p14:creationId xmlns:p14="http://schemas.microsoft.com/office/powerpoint/2010/main" val="4130097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Application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In order to further validate the success of this program the model was build it was tested using </a:t>
            </a:r>
            <a:r>
              <a:rPr lang="en-US" sz="2000" dirty="0" err="1"/>
              <a:t>FantasyCruncher</a:t>
            </a:r>
            <a:r>
              <a:rPr lang="en-US" sz="2000" dirty="0"/>
              <a:t>, a tool which is considered an essential lineup optimizer by most daily fantasy sports professionals. This site does the difficult leg work of maximizing points per lineup, a computationally difficult problem, while allowing you to easily import your own models and calculate line performance based on those. </a:t>
            </a:r>
          </a:p>
          <a:p>
            <a:pPr marL="0" indent="0">
              <a:buNone/>
            </a:pPr>
            <a:endParaRPr lang="en-US" sz="2000" dirty="0"/>
          </a:p>
          <a:p>
            <a:pPr marL="0" indent="0">
              <a:buNone/>
            </a:pPr>
            <a:r>
              <a:rPr lang="en-US" sz="2000" dirty="0"/>
              <a:t>	Five days were chosen at random, three of which had data in </a:t>
            </a:r>
            <a:r>
              <a:rPr lang="en-US" sz="2000" dirty="0" err="1"/>
              <a:t>FantasyCruncher</a:t>
            </a:r>
            <a:r>
              <a:rPr lang="en-US" sz="2000" dirty="0"/>
              <a:t>, 2/23/2016, 5/11/2016, and 10/27/2018. Then the model was imported and then compared to a generic projection provided by </a:t>
            </a:r>
            <a:r>
              <a:rPr lang="en-US" sz="2000" dirty="0" err="1"/>
              <a:t>FantasyCruncher</a:t>
            </a:r>
            <a:r>
              <a:rPr lang="en-US" sz="2000" dirty="0"/>
              <a:t>.</a:t>
            </a:r>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10</a:t>
            </a:r>
          </a:p>
        </p:txBody>
      </p:sp>
    </p:spTree>
    <p:extLst>
      <p:ext uri="{BB962C8B-B14F-4D97-AF65-F5344CB8AC3E}">
        <p14:creationId xmlns:p14="http://schemas.microsoft.com/office/powerpoint/2010/main" val="2077140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Naïve Application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In naïve contests without player input, the model did not perform significantly differently than the off-the-shelf projections, and in fact was de-prioritized by the platform. Below is a comparison of the naïve lineups for the model (upper left) and </a:t>
            </a:r>
            <a:r>
              <a:rPr lang="en-US" sz="2000" dirty="0" err="1"/>
              <a:t>FantasyCruncher</a:t>
            </a:r>
            <a:r>
              <a:rPr lang="en-US" sz="2000" dirty="0"/>
              <a:t> (lower right): </a:t>
            </a:r>
          </a:p>
          <a:p>
            <a:pPr marL="0" indent="0">
              <a:buNone/>
            </a:pPr>
            <a:endParaRPr lang="en-US" sz="2000" dirty="0"/>
          </a:p>
          <a:p>
            <a:pPr marL="0" indent="0">
              <a:buNone/>
            </a:pPr>
            <a:endParaRPr lang="en-US" sz="2000" dirty="0"/>
          </a:p>
        </p:txBody>
      </p:sp>
      <p:pic>
        <p:nvPicPr>
          <p:cNvPr id="19" name="Picture 18">
            <a:extLst>
              <a:ext uri="{FF2B5EF4-FFF2-40B4-BE49-F238E27FC236}">
                <a16:creationId xmlns:a16="http://schemas.microsoft.com/office/drawing/2014/main" id="{D9095635-D3B1-7742-A384-76326AED3C23}"/>
              </a:ext>
            </a:extLst>
          </p:cNvPr>
          <p:cNvPicPr>
            <a:picLocks noChangeAspect="1"/>
          </p:cNvPicPr>
          <p:nvPr/>
        </p:nvPicPr>
        <p:blipFill>
          <a:blip r:embed="rId3"/>
          <a:stretch>
            <a:fillRect/>
          </a:stretch>
        </p:blipFill>
        <p:spPr>
          <a:xfrm>
            <a:off x="838200" y="-1209811"/>
            <a:ext cx="6129519" cy="5712097"/>
          </a:xfrm>
          <a:prstGeom prst="rect">
            <a:avLst/>
          </a:prstGeom>
        </p:spPr>
      </p:pic>
      <p:pic>
        <p:nvPicPr>
          <p:cNvPr id="21" name="Picture 20">
            <a:extLst>
              <a:ext uri="{FF2B5EF4-FFF2-40B4-BE49-F238E27FC236}">
                <a16:creationId xmlns:a16="http://schemas.microsoft.com/office/drawing/2014/main" id="{45AD1F0D-3D42-C743-B687-0A8C9391D5E9}"/>
              </a:ext>
            </a:extLst>
          </p:cNvPr>
          <p:cNvPicPr>
            <a:picLocks noChangeAspect="1"/>
          </p:cNvPicPr>
          <p:nvPr/>
        </p:nvPicPr>
        <p:blipFill>
          <a:blip r:embed="rId4"/>
          <a:stretch>
            <a:fillRect/>
          </a:stretch>
        </p:blipFill>
        <p:spPr>
          <a:xfrm>
            <a:off x="5185954" y="529564"/>
            <a:ext cx="6167846" cy="5647399"/>
          </a:xfrm>
          <a:prstGeom prst="rect">
            <a:avLst/>
          </a:prstGeom>
        </p:spPr>
      </p:pic>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11</a:t>
            </a:r>
          </a:p>
        </p:txBody>
      </p:sp>
      <p:sp>
        <p:nvSpPr>
          <p:cNvPr id="22" name="TextBox 21">
            <a:extLst>
              <a:ext uri="{FF2B5EF4-FFF2-40B4-BE49-F238E27FC236}">
                <a16:creationId xmlns:a16="http://schemas.microsoft.com/office/drawing/2014/main" id="{666E29D4-BC37-9B4B-A6A6-2FA9A6F6E089}"/>
              </a:ext>
            </a:extLst>
          </p:cNvPr>
          <p:cNvSpPr txBox="1"/>
          <p:nvPr/>
        </p:nvSpPr>
        <p:spPr>
          <a:xfrm>
            <a:off x="838200" y="4599894"/>
            <a:ext cx="4347754" cy="1477328"/>
          </a:xfrm>
          <a:prstGeom prst="rect">
            <a:avLst/>
          </a:prstGeom>
          <a:noFill/>
        </p:spPr>
        <p:txBody>
          <a:bodyPr wrap="square" rtlCol="0">
            <a:spAutoFit/>
          </a:bodyPr>
          <a:lstStyle/>
          <a:p>
            <a:r>
              <a:rPr lang="en-US" dirty="0"/>
              <a:t>It’s important to note the typical lower bound for scoring is 35 points so given that target the </a:t>
            </a:r>
            <a:r>
              <a:rPr lang="en-US" dirty="0" err="1"/>
              <a:t>fantasycruncher</a:t>
            </a:r>
            <a:r>
              <a:rPr lang="en-US" dirty="0"/>
              <a:t> contest would have succeeded while the naïve model would not. </a:t>
            </a:r>
          </a:p>
        </p:txBody>
      </p:sp>
    </p:spTree>
    <p:extLst>
      <p:ext uri="{BB962C8B-B14F-4D97-AF65-F5344CB8AC3E}">
        <p14:creationId xmlns:p14="http://schemas.microsoft.com/office/powerpoint/2010/main" val="2255063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Non-Naïve Application</a:t>
            </a:r>
          </a:p>
        </p:txBody>
      </p:sp>
      <p:pic>
        <p:nvPicPr>
          <p:cNvPr id="21" name="Picture 20">
            <a:extLst>
              <a:ext uri="{FF2B5EF4-FFF2-40B4-BE49-F238E27FC236}">
                <a16:creationId xmlns:a16="http://schemas.microsoft.com/office/drawing/2014/main" id="{45AD1F0D-3D42-C743-B687-0A8C9391D5E9}"/>
              </a:ext>
            </a:extLst>
          </p:cNvPr>
          <p:cNvPicPr>
            <a:picLocks noChangeAspect="1"/>
          </p:cNvPicPr>
          <p:nvPr/>
        </p:nvPicPr>
        <p:blipFill>
          <a:blip r:embed="rId3"/>
          <a:stretch>
            <a:fillRect/>
          </a:stretch>
        </p:blipFill>
        <p:spPr>
          <a:xfrm>
            <a:off x="5185954" y="529564"/>
            <a:ext cx="6167846" cy="5647399"/>
          </a:xfrm>
          <a:prstGeom prst="rect">
            <a:avLst/>
          </a:prstGeom>
        </p:spPr>
      </p:pic>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sz="2000" dirty="0"/>
              <a:t>	 That said, the story is wildly different when there is minimal participation by a human. In these contests I told </a:t>
            </a:r>
            <a:r>
              <a:rPr lang="en-US" sz="2000" dirty="0" err="1"/>
              <a:t>FantasyCruncher</a:t>
            </a:r>
            <a:r>
              <a:rPr lang="en-US" sz="2000" dirty="0"/>
              <a:t> to limit the goalies to two options, chosen based on being the starting goalie for the team favored to win by the Las Vegas Casinos. I set the same assignment for the </a:t>
            </a:r>
            <a:r>
              <a:rPr lang="en-US" sz="2000" dirty="0" err="1"/>
              <a:t>FantasyCruncher</a:t>
            </a:r>
            <a:r>
              <a:rPr lang="en-US" sz="2000" dirty="0"/>
              <a:t> model but the scores were wildly different in this case. The Non-Naïve model is on the left, </a:t>
            </a:r>
            <a:r>
              <a:rPr lang="en-US" sz="2000" dirty="0" err="1"/>
              <a:t>FantasyCruncher</a:t>
            </a:r>
            <a:r>
              <a:rPr lang="en-US" sz="2000" dirty="0"/>
              <a:t> on the right.</a:t>
            </a:r>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11</a:t>
            </a:r>
          </a:p>
        </p:txBody>
      </p:sp>
      <p:pic>
        <p:nvPicPr>
          <p:cNvPr id="6" name="Picture 5">
            <a:extLst>
              <a:ext uri="{FF2B5EF4-FFF2-40B4-BE49-F238E27FC236}">
                <a16:creationId xmlns:a16="http://schemas.microsoft.com/office/drawing/2014/main" id="{DA924695-5C9A-4F4D-8E60-2C507D4AC7C0}"/>
              </a:ext>
            </a:extLst>
          </p:cNvPr>
          <p:cNvPicPr>
            <a:picLocks noChangeAspect="1"/>
          </p:cNvPicPr>
          <p:nvPr/>
        </p:nvPicPr>
        <p:blipFill>
          <a:blip r:embed="rId4"/>
          <a:stretch>
            <a:fillRect/>
          </a:stretch>
        </p:blipFill>
        <p:spPr>
          <a:xfrm>
            <a:off x="5988543" y="1244692"/>
            <a:ext cx="5365257" cy="4932271"/>
          </a:xfrm>
          <a:prstGeom prst="rect">
            <a:avLst/>
          </a:prstGeom>
        </p:spPr>
      </p:pic>
      <p:pic>
        <p:nvPicPr>
          <p:cNvPr id="8" name="Picture 7">
            <a:extLst>
              <a:ext uri="{FF2B5EF4-FFF2-40B4-BE49-F238E27FC236}">
                <a16:creationId xmlns:a16="http://schemas.microsoft.com/office/drawing/2014/main" id="{EC964414-FE3B-E341-AC62-6F9778B17841}"/>
              </a:ext>
            </a:extLst>
          </p:cNvPr>
          <p:cNvPicPr>
            <a:picLocks noChangeAspect="1"/>
          </p:cNvPicPr>
          <p:nvPr/>
        </p:nvPicPr>
        <p:blipFill>
          <a:blip r:embed="rId5"/>
          <a:stretch>
            <a:fillRect/>
          </a:stretch>
        </p:blipFill>
        <p:spPr>
          <a:xfrm>
            <a:off x="838200" y="-110516"/>
            <a:ext cx="5863046" cy="4950806"/>
          </a:xfrm>
          <a:prstGeom prst="rect">
            <a:avLst/>
          </a:prstGeom>
        </p:spPr>
      </p:pic>
      <p:sp>
        <p:nvSpPr>
          <p:cNvPr id="9" name="TextBox 8">
            <a:extLst>
              <a:ext uri="{FF2B5EF4-FFF2-40B4-BE49-F238E27FC236}">
                <a16:creationId xmlns:a16="http://schemas.microsoft.com/office/drawing/2014/main" id="{1D7B0274-32B7-5B4F-B49A-61187240EDF0}"/>
              </a:ext>
            </a:extLst>
          </p:cNvPr>
          <p:cNvSpPr txBox="1"/>
          <p:nvPr/>
        </p:nvSpPr>
        <p:spPr>
          <a:xfrm>
            <a:off x="6701246" y="3213462"/>
            <a:ext cx="4767943" cy="1200329"/>
          </a:xfrm>
          <a:prstGeom prst="rect">
            <a:avLst/>
          </a:prstGeom>
          <a:noFill/>
        </p:spPr>
        <p:txBody>
          <a:bodyPr wrap="square" rtlCol="0">
            <a:spAutoFit/>
          </a:bodyPr>
          <a:lstStyle/>
          <a:p>
            <a:r>
              <a:rPr lang="en-US" dirty="0"/>
              <a:t>In this case both set of contests would have cashed but the model would take a much higher prize while the in-house version would have scraped by.</a:t>
            </a:r>
          </a:p>
        </p:txBody>
      </p:sp>
    </p:spTree>
    <p:extLst>
      <p:ext uri="{BB962C8B-B14F-4D97-AF65-F5344CB8AC3E}">
        <p14:creationId xmlns:p14="http://schemas.microsoft.com/office/powerpoint/2010/main" val="1991991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Conclusions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sz="2000" dirty="0"/>
          </a:p>
          <a:p>
            <a:pPr marL="457200" indent="-457200">
              <a:buAutoNum type="arabicPeriod"/>
            </a:pPr>
            <a:r>
              <a:rPr lang="en-US" sz="2000" dirty="0"/>
              <a:t>While the model isn’t predictive enough to be a stand alone product, minimal human coaching can make it viable. </a:t>
            </a:r>
          </a:p>
          <a:p>
            <a:pPr marL="457200" indent="-457200">
              <a:buAutoNum type="arabicPeriod"/>
            </a:pPr>
            <a:endParaRPr lang="en-US" sz="2000" dirty="0"/>
          </a:p>
          <a:p>
            <a:pPr marL="457200" indent="-457200">
              <a:buAutoNum type="arabicPeriod"/>
            </a:pPr>
            <a:r>
              <a:rPr lang="en-US" sz="2000" dirty="0"/>
              <a:t>Significant challenges remain in finding more predictive features that aren’t multicollinear or otherwise reproductions of basic stats. Appropriate model selections for the type of distribution are important as well.</a:t>
            </a:r>
          </a:p>
          <a:p>
            <a:pPr marL="0" indent="0">
              <a:buNone/>
            </a:pPr>
            <a:endParaRPr lang="en-US" sz="2000" dirty="0"/>
          </a:p>
          <a:p>
            <a:pPr marL="457200" indent="-457200">
              <a:buAutoNum type="arabicPeriod" startAt="3"/>
            </a:pPr>
            <a:r>
              <a:rPr lang="en-US" sz="2000" dirty="0"/>
              <a:t>The moving averages have some promise, and perhaps an even simpler model based on those and core features might perform just as well. </a:t>
            </a:r>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13</a:t>
            </a:r>
          </a:p>
        </p:txBody>
      </p:sp>
      <p:sp>
        <p:nvSpPr>
          <p:cNvPr id="4" name="Footer Placeholder 3">
            <a:extLst>
              <a:ext uri="{FF2B5EF4-FFF2-40B4-BE49-F238E27FC236}">
                <a16:creationId xmlns:a16="http://schemas.microsoft.com/office/drawing/2014/main" id="{D21A5835-B2CF-024C-A73A-70A03416B843}"/>
              </a:ext>
            </a:extLst>
          </p:cNvPr>
          <p:cNvSpPr>
            <a:spLocks noGrp="1"/>
          </p:cNvSpPr>
          <p:nvPr>
            <p:ph type="ftr" sz="quarter" idx="11"/>
          </p:nvPr>
        </p:nvSpPr>
        <p:spPr>
          <a:xfrm>
            <a:off x="3703937" y="5718969"/>
            <a:ext cx="4784125" cy="365125"/>
          </a:xfrm>
        </p:spPr>
        <p:txBody>
          <a:bodyPr/>
          <a:lstStyle/>
          <a:p>
            <a:endParaRPr lang="en-US" dirty="0"/>
          </a:p>
        </p:txBody>
      </p:sp>
    </p:spTree>
    <p:extLst>
      <p:ext uri="{BB962C8B-B14F-4D97-AF65-F5344CB8AC3E}">
        <p14:creationId xmlns:p14="http://schemas.microsoft.com/office/powerpoint/2010/main" val="583916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Extensions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457200" indent="-457200">
              <a:buAutoNum type="arabicPeriod" startAt="2"/>
            </a:pPr>
            <a:endParaRPr lang="en-US" sz="2000" dirty="0"/>
          </a:p>
          <a:p>
            <a:pPr marL="457200" indent="-457200">
              <a:buAutoNum type="arabicPeriod" startAt="2"/>
            </a:pPr>
            <a:endParaRPr lang="en-US" sz="2000" dirty="0"/>
          </a:p>
          <a:p>
            <a:pPr marL="457200" indent="-457200">
              <a:buFont typeface="+mj-lt"/>
              <a:buAutoNum type="arabicPeriod"/>
            </a:pPr>
            <a:r>
              <a:rPr lang="en-US" sz="2000" dirty="0"/>
              <a:t>Further apply Las Vegas odds: Perhaps use those as a feature to inform models alongside the core metrics.</a:t>
            </a:r>
          </a:p>
          <a:p>
            <a:pPr marL="457200" indent="-457200">
              <a:buAutoNum type="arabicPeriod" startAt="2"/>
            </a:pPr>
            <a:r>
              <a:rPr lang="en-US" sz="2000" dirty="0"/>
              <a:t>Consider strength of opponent metrics; marry the trends of the opposing teams to the basic stats. Perhaps facing tougher teams would significantly impact players.</a:t>
            </a:r>
          </a:p>
          <a:p>
            <a:pPr marL="457200" indent="-457200">
              <a:buFont typeface="Arial" panose="020B0604020202020204" pitchFamily="34" charset="0"/>
              <a:buAutoNum type="arabicPeriod" startAt="2"/>
            </a:pPr>
            <a:r>
              <a:rPr lang="en-US" sz="2000" dirty="0"/>
              <a:t> Attempt an even simpler model with more stripped out features. Attempts were made based on  position but some a revision might be in order with a core set of numbers.</a:t>
            </a:r>
          </a:p>
          <a:p>
            <a:pPr marL="457200" indent="-457200">
              <a:buAutoNum type="arabicPeriod" startAt="2"/>
            </a:pPr>
            <a:endParaRPr lang="en-US" sz="2000" dirty="0"/>
          </a:p>
          <a:p>
            <a:pPr marL="457200" indent="-457200">
              <a:buAutoNum type="arabicPeriod" startAt="2"/>
            </a:pPr>
            <a:endParaRPr lang="en-US" sz="2000" dirty="0"/>
          </a:p>
          <a:p>
            <a:pPr marL="0" indent="0">
              <a:buNone/>
            </a:pPr>
            <a:endParaRPr lang="en-US" sz="2000" dirty="0"/>
          </a:p>
          <a:p>
            <a:pPr marL="0" indent="0">
              <a:buNone/>
            </a:pPr>
            <a:endParaRPr lang="en-US" sz="2000" dirty="0"/>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12</a:t>
            </a:r>
          </a:p>
        </p:txBody>
      </p:sp>
      <p:sp>
        <p:nvSpPr>
          <p:cNvPr id="8" name="TextBox 7">
            <a:extLst>
              <a:ext uri="{FF2B5EF4-FFF2-40B4-BE49-F238E27FC236}">
                <a16:creationId xmlns:a16="http://schemas.microsoft.com/office/drawing/2014/main" id="{1A26AE74-BB05-E44F-A9EA-8B755465C463}"/>
              </a:ext>
            </a:extLst>
          </p:cNvPr>
          <p:cNvSpPr txBox="1"/>
          <p:nvPr/>
        </p:nvSpPr>
        <p:spPr>
          <a:xfrm>
            <a:off x="1822076" y="2298710"/>
            <a:ext cx="4892586" cy="369332"/>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2923959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03C02-D6AE-3E41-A0BD-CE342E52DDCD}"/>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cs typeface="Tahoma" panose="020B0604030504040204" pitchFamily="34" charset="0"/>
              </a:rPr>
              <a:t>Why Daily Fantasy Hockey?</a:t>
            </a:r>
          </a:p>
        </p:txBody>
      </p:sp>
      <p:sp>
        <p:nvSpPr>
          <p:cNvPr id="3" name="Content Placeholder 2">
            <a:extLst>
              <a:ext uri="{FF2B5EF4-FFF2-40B4-BE49-F238E27FC236}">
                <a16:creationId xmlns:a16="http://schemas.microsoft.com/office/drawing/2014/main" id="{CD099897-5BBB-1F43-B92A-6E46CDEBE60C}"/>
              </a:ext>
            </a:extLst>
          </p:cNvPr>
          <p:cNvSpPr>
            <a:spLocks noGrp="1"/>
          </p:cNvSpPr>
          <p:nvPr>
            <p:ph idx="1"/>
          </p:nvPr>
        </p:nvSpPr>
        <p:spPr>
          <a:xfrm>
            <a:off x="838200" y="1371600"/>
            <a:ext cx="10515600" cy="4805363"/>
          </a:xfrm>
          <a:solidFill>
            <a:schemeClr val="bg1"/>
          </a:solidFill>
        </p:spPr>
        <p:txBody>
          <a:bodyPr>
            <a:normAutofit/>
          </a:bodyPr>
          <a:lstStyle/>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By even the most conservative estimates daily fantasy sports is a multi-billion dollar industry, the largest volume of which is moved for fantasy football but the sites at this point cover everything down to e-sports and MMA.</a:t>
            </a:r>
            <a:r>
              <a:rPr lang="en-US" sz="2000" baseline="30000" dirty="0">
                <a:latin typeface="Tahoma" panose="020B0604030504040204" pitchFamily="34" charset="0"/>
                <a:ea typeface="Tahoma" panose="020B0604030504040204" pitchFamily="34" charset="0"/>
                <a:cs typeface="Tahoma" panose="020B0604030504040204" pitchFamily="34" charset="0"/>
              </a:rPr>
              <a:t>1</a:t>
            </a:r>
          </a:p>
          <a:p>
            <a:pPr marL="0" indent="0">
              <a:buNone/>
            </a:pPr>
            <a:r>
              <a:rPr lang="en-US" sz="2000" baseline="30000" dirty="0">
                <a:latin typeface="Tahoma" panose="020B0604030504040204" pitchFamily="34" charset="0"/>
                <a:ea typeface="Tahoma" panose="020B0604030504040204" pitchFamily="34" charset="0"/>
                <a:cs typeface="Tahoma" panose="020B0604030504040204" pitchFamily="34" charset="0"/>
              </a:rPr>
              <a:t> </a:t>
            </a:r>
            <a:r>
              <a:rPr lang="en-US" sz="2000" dirty="0">
                <a:latin typeface="Tahoma" panose="020B0604030504040204" pitchFamily="34" charset="0"/>
                <a:ea typeface="Tahoma" panose="020B0604030504040204" pitchFamily="34" charset="0"/>
                <a:cs typeface="Tahoma" panose="020B0604030504040204" pitchFamily="34" charset="0"/>
              </a:rPr>
              <a:t>	</a:t>
            </a:r>
          </a:p>
          <a:p>
            <a:pPr marL="0" indent="0">
              <a:buNone/>
            </a:pPr>
            <a:r>
              <a:rPr lang="en-US" sz="2000" dirty="0">
                <a:latin typeface="Tahoma" panose="020B0604030504040204" pitchFamily="34" charset="0"/>
                <a:ea typeface="Tahoma" panose="020B0604030504040204" pitchFamily="34" charset="0"/>
                <a:cs typeface="Tahoma" panose="020B0604030504040204" pitchFamily="34" charset="0"/>
              </a:rPr>
              <a:t>	For this capstone project the intent was to cover if machine learning models could be trained to be sufficiently competitive for daily fantasy contests in hockey, a sport that is widely considered the most difficult to predict due to the level of variance, interaction among players, and general ‘puck luck’.</a:t>
            </a:r>
            <a:r>
              <a:rPr lang="en-US" sz="2000" baseline="30000" dirty="0">
                <a:latin typeface="Tahoma" panose="020B0604030504040204" pitchFamily="34" charset="0"/>
                <a:ea typeface="Tahoma" panose="020B0604030504040204" pitchFamily="34" charset="0"/>
                <a:cs typeface="Tahoma" panose="020B0604030504040204" pitchFamily="34" charset="0"/>
              </a:rPr>
              <a:t> 2</a:t>
            </a:r>
            <a:endParaRPr lang="en-US" sz="20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2000" dirty="0">
              <a:latin typeface="Tahoma" panose="020B0604030504040204" pitchFamily="34" charset="0"/>
              <a:ea typeface="Tahoma" panose="020B0604030504040204" pitchFamily="34" charset="0"/>
              <a:cs typeface="Tahoma" panose="020B0604030504040204" pitchFamily="34" charset="0"/>
            </a:endParaRPr>
          </a:p>
        </p:txBody>
      </p:sp>
      <p:sp>
        <p:nvSpPr>
          <p:cNvPr id="6" name="Footer Placeholder 5">
            <a:extLst>
              <a:ext uri="{FF2B5EF4-FFF2-40B4-BE49-F238E27FC236}">
                <a16:creationId xmlns:a16="http://schemas.microsoft.com/office/drawing/2014/main" id="{0FCFA8CD-E34D-8940-AE21-D57F80DECE25}"/>
              </a:ext>
            </a:extLst>
          </p:cNvPr>
          <p:cNvSpPr>
            <a:spLocks noGrp="1"/>
          </p:cNvSpPr>
          <p:nvPr>
            <p:ph type="ftr" sz="quarter" idx="11"/>
          </p:nvPr>
        </p:nvSpPr>
        <p:spPr>
          <a:xfrm>
            <a:off x="838201" y="5512526"/>
            <a:ext cx="10515600" cy="571570"/>
          </a:xfrm>
        </p:spPr>
        <p:txBody>
          <a:bodyPr/>
          <a:lstStyle/>
          <a:p>
            <a:pPr marL="228600" indent="-228600">
              <a:buAutoNum type="arabicPlain"/>
            </a:pPr>
            <a:r>
              <a:rPr lang="en-US" dirty="0">
                <a:hlinkClick r:id="rId3"/>
              </a:rPr>
              <a:t>https://qz.com/1068534/how-the-7-billion-us-fantasy-football-industry-makes-its-money-in-2017/</a:t>
            </a:r>
            <a:endParaRPr lang="en-US" dirty="0"/>
          </a:p>
          <a:p>
            <a:pPr marL="228600" indent="-228600">
              <a:buAutoNum type="arabicPlain"/>
            </a:pPr>
            <a:endParaRPr lang="en-US" dirty="0"/>
          </a:p>
          <a:p>
            <a:r>
              <a:rPr lang="en-US" dirty="0"/>
              <a:t>2  https://</a:t>
            </a:r>
            <a:r>
              <a:rPr lang="en-US" dirty="0" err="1"/>
              <a:t>www.vox.com</a:t>
            </a:r>
            <a:r>
              <a:rPr lang="en-US" dirty="0"/>
              <a:t>/videos/2017/6/5/15740632/luck-skill-sports</a:t>
            </a:r>
          </a:p>
          <a:p>
            <a:pPr marL="228600" indent="-228600">
              <a:buAutoNum type="arabicPlain"/>
            </a:pPr>
            <a:endParaRPr lang="en-US" dirty="0"/>
          </a:p>
          <a:p>
            <a:endParaRPr lang="en-US" dirty="0"/>
          </a:p>
        </p:txBody>
      </p:sp>
      <p:sp>
        <p:nvSpPr>
          <p:cNvPr id="7" name="Slide Number Placeholder 6">
            <a:extLst>
              <a:ext uri="{FF2B5EF4-FFF2-40B4-BE49-F238E27FC236}">
                <a16:creationId xmlns:a16="http://schemas.microsoft.com/office/drawing/2014/main" id="{69B8C7EC-8EBC-7F4E-8447-13A4EBC63EA8}"/>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3570706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Acknowledgements</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sz="2000" dirty="0"/>
          </a:p>
          <a:p>
            <a:pPr marL="0" indent="0">
              <a:buNone/>
            </a:pPr>
            <a:endParaRPr lang="en-US" sz="2000" dirty="0"/>
          </a:p>
          <a:p>
            <a:pPr marL="0" indent="0">
              <a:buNone/>
            </a:pPr>
            <a:r>
              <a:rPr lang="en-US" sz="2000" dirty="0"/>
              <a:t>	I’d like to thank both my mentor for this course, Alex Rutherford, and my mentor through out my data science career, Michael Burton, for helping along the way to guide my progress, point out areas of improvement, and generally being great sounding boards. This project would be much less successful without them. </a:t>
            </a:r>
          </a:p>
          <a:p>
            <a:pPr marL="0" indent="0">
              <a:buNone/>
            </a:pPr>
            <a:endParaRPr lang="en-US" sz="2000"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13</a:t>
            </a:r>
          </a:p>
        </p:txBody>
      </p:sp>
      <p:sp>
        <p:nvSpPr>
          <p:cNvPr id="4" name="Footer Placeholder 3">
            <a:extLst>
              <a:ext uri="{FF2B5EF4-FFF2-40B4-BE49-F238E27FC236}">
                <a16:creationId xmlns:a16="http://schemas.microsoft.com/office/drawing/2014/main" id="{D21A5835-B2CF-024C-A73A-70A03416B843}"/>
              </a:ext>
            </a:extLst>
          </p:cNvPr>
          <p:cNvSpPr>
            <a:spLocks noGrp="1"/>
          </p:cNvSpPr>
          <p:nvPr>
            <p:ph type="ftr" sz="quarter" idx="11"/>
          </p:nvPr>
        </p:nvSpPr>
        <p:spPr>
          <a:xfrm>
            <a:off x="3703937" y="5718969"/>
            <a:ext cx="4784125" cy="365125"/>
          </a:xfrm>
        </p:spPr>
        <p:txBody>
          <a:bodyPr/>
          <a:lstStyle/>
          <a:p>
            <a:endParaRPr lang="en-US" dirty="0"/>
          </a:p>
        </p:txBody>
      </p:sp>
    </p:spTree>
    <p:extLst>
      <p:ext uri="{BB962C8B-B14F-4D97-AF65-F5344CB8AC3E}">
        <p14:creationId xmlns:p14="http://schemas.microsoft.com/office/powerpoint/2010/main" val="3137937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Collection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a:bodyPr>
          <a:lstStyle/>
          <a:p>
            <a:pPr marL="0" indent="0">
              <a:buNone/>
            </a:pPr>
            <a:endParaRPr lang="en-US" dirty="0"/>
          </a:p>
          <a:p>
            <a:pPr marL="0" indent="0">
              <a:buNone/>
            </a:pPr>
            <a:r>
              <a:rPr lang="en-US" dirty="0"/>
              <a:t>	The data scraped from the NHL’s unofficial API, and then processed using scripts developed by the team at EvolvingHockey</a:t>
            </a:r>
            <a:r>
              <a:rPr lang="en-US" baseline="30000" dirty="0">
                <a:latin typeface="Tahoma" panose="020B0604030504040204" pitchFamily="34" charset="0"/>
                <a:ea typeface="Tahoma" panose="020B0604030504040204" pitchFamily="34" charset="0"/>
                <a:cs typeface="Tahoma" panose="020B0604030504040204" pitchFamily="34" charset="0"/>
              </a:rPr>
              <a:t>1</a:t>
            </a:r>
            <a:r>
              <a:rPr lang="en-US" dirty="0"/>
              <a:t>, an invaluable resource for daily results. </a:t>
            </a:r>
          </a:p>
          <a:p>
            <a:pPr marL="0" indent="0">
              <a:buNone/>
            </a:pPr>
            <a:endParaRPr lang="en-US" dirty="0"/>
          </a:p>
        </p:txBody>
      </p:sp>
      <p:sp>
        <p:nvSpPr>
          <p:cNvPr id="4" name="Footer Placeholder 3">
            <a:extLst>
              <a:ext uri="{FF2B5EF4-FFF2-40B4-BE49-F238E27FC236}">
                <a16:creationId xmlns:a16="http://schemas.microsoft.com/office/drawing/2014/main" id="{67C78BB8-5D87-A54C-A1A8-C041764E6D19}"/>
              </a:ext>
            </a:extLst>
          </p:cNvPr>
          <p:cNvSpPr>
            <a:spLocks noGrp="1"/>
          </p:cNvSpPr>
          <p:nvPr>
            <p:ph type="ftr" sz="quarter" idx="11"/>
          </p:nvPr>
        </p:nvSpPr>
        <p:spPr>
          <a:xfrm>
            <a:off x="838200" y="4917990"/>
            <a:ext cx="10515600" cy="1803486"/>
          </a:xfrm>
        </p:spPr>
        <p:txBody>
          <a:bodyPr/>
          <a:lstStyle/>
          <a:p>
            <a:r>
              <a:rPr lang="en-US" dirty="0"/>
              <a:t>1  </a:t>
            </a:r>
            <a:r>
              <a:rPr lang="en-US" dirty="0">
                <a:hlinkClick r:id="rId3"/>
              </a:rPr>
              <a:t>https://evolving-hockey.com</a:t>
            </a:r>
            <a:r>
              <a:rPr lang="en-US" dirty="0"/>
              <a:t> </a:t>
            </a:r>
          </a:p>
          <a:p>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2</a:t>
            </a:r>
          </a:p>
        </p:txBody>
      </p:sp>
      <p:pic>
        <p:nvPicPr>
          <p:cNvPr id="7" name="Picture 6">
            <a:extLst>
              <a:ext uri="{FF2B5EF4-FFF2-40B4-BE49-F238E27FC236}">
                <a16:creationId xmlns:a16="http://schemas.microsoft.com/office/drawing/2014/main" id="{0113D78E-4219-994A-81A4-A7E94FCE701F}"/>
              </a:ext>
            </a:extLst>
          </p:cNvPr>
          <p:cNvPicPr>
            <a:picLocks noChangeAspect="1"/>
          </p:cNvPicPr>
          <p:nvPr/>
        </p:nvPicPr>
        <p:blipFill>
          <a:blip r:embed="rId4"/>
          <a:stretch>
            <a:fillRect/>
          </a:stretch>
        </p:blipFill>
        <p:spPr>
          <a:xfrm>
            <a:off x="3765369" y="3645377"/>
            <a:ext cx="1524000" cy="1747520"/>
          </a:xfrm>
          <a:prstGeom prst="rect">
            <a:avLst/>
          </a:prstGeom>
        </p:spPr>
      </p:pic>
      <p:pic>
        <p:nvPicPr>
          <p:cNvPr id="9" name="Picture 8">
            <a:extLst>
              <a:ext uri="{FF2B5EF4-FFF2-40B4-BE49-F238E27FC236}">
                <a16:creationId xmlns:a16="http://schemas.microsoft.com/office/drawing/2014/main" id="{FF7F1329-4512-4647-B557-3826CEF925B8}"/>
              </a:ext>
            </a:extLst>
          </p:cNvPr>
          <p:cNvPicPr>
            <a:picLocks noChangeAspect="1"/>
          </p:cNvPicPr>
          <p:nvPr/>
        </p:nvPicPr>
        <p:blipFill>
          <a:blip r:embed="rId5"/>
          <a:stretch>
            <a:fillRect/>
          </a:stretch>
        </p:blipFill>
        <p:spPr>
          <a:xfrm>
            <a:off x="6692538" y="3757137"/>
            <a:ext cx="1524000" cy="1524000"/>
          </a:xfrm>
          <a:prstGeom prst="rect">
            <a:avLst/>
          </a:prstGeom>
        </p:spPr>
      </p:pic>
    </p:spTree>
    <p:extLst>
      <p:ext uri="{BB962C8B-B14F-4D97-AF65-F5344CB8AC3E}">
        <p14:creationId xmlns:p14="http://schemas.microsoft.com/office/powerpoint/2010/main" val="218272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Preprocessing And Primary Feature Gathering</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solidFill>
            <a:schemeClr val="bg1"/>
          </a:solidFill>
        </p:spPr>
        <p:txBody>
          <a:bodyPr>
            <a:normAutofit/>
          </a:bodyPr>
          <a:lstStyle/>
          <a:p>
            <a:pPr marL="0" indent="0">
              <a:buNone/>
            </a:pPr>
            <a:endParaRPr lang="en-US" dirty="0"/>
          </a:p>
          <a:p>
            <a:pPr marL="0" indent="0">
              <a:buNone/>
            </a:pPr>
            <a:r>
              <a:rPr lang="en-US" dirty="0"/>
              <a:t>	For this project most of the data was in a raw format from the API and required compiling on a player-per-game instance. That was assisted by the Evolving Hockey scripts, but also required a PostgreSQL instance be stood up to house the data and easily access it, as well as create rank ordering functions. </a:t>
            </a:r>
          </a:p>
          <a:p>
            <a:pPr marL="0" indent="0">
              <a:buNone/>
            </a:pPr>
            <a:r>
              <a:rPr lang="en-US" dirty="0"/>
              <a:t>	Additionally, significant was done to break the </a:t>
            </a:r>
            <a:r>
              <a:rPr lang="en-US" dirty="0" err="1"/>
              <a:t>api</a:t>
            </a:r>
            <a:r>
              <a:rPr lang="en-US" dirty="0"/>
              <a:t> scraping down into chunks to reduce the load on the local machine.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3</a:t>
            </a:r>
          </a:p>
        </p:txBody>
      </p:sp>
    </p:spTree>
    <p:extLst>
      <p:ext uri="{BB962C8B-B14F-4D97-AF65-F5344CB8AC3E}">
        <p14:creationId xmlns:p14="http://schemas.microsoft.com/office/powerpoint/2010/main" val="15244174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r>
              <a:rPr lang="en-US" dirty="0"/>
              <a:t>	The Target Metric, Fantasy Points, are not evenly distributed as they are across a season. Below are points on a per-season basis (left) and on a per-game basis (right). This significantly complicates forecasting.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5</a:t>
            </a:r>
          </a:p>
        </p:txBody>
      </p:sp>
      <p:pic>
        <p:nvPicPr>
          <p:cNvPr id="6" name="Picture 5">
            <a:extLst>
              <a:ext uri="{FF2B5EF4-FFF2-40B4-BE49-F238E27FC236}">
                <a16:creationId xmlns:a16="http://schemas.microsoft.com/office/drawing/2014/main" id="{6A895808-E269-D342-98D0-02D7E2751735}"/>
              </a:ext>
            </a:extLst>
          </p:cNvPr>
          <p:cNvPicPr>
            <a:picLocks noChangeAspect="1"/>
          </p:cNvPicPr>
          <p:nvPr/>
        </p:nvPicPr>
        <p:blipFill>
          <a:blip r:embed="rId3"/>
          <a:stretch>
            <a:fillRect/>
          </a:stretch>
        </p:blipFill>
        <p:spPr>
          <a:xfrm>
            <a:off x="1962974" y="3677194"/>
            <a:ext cx="3418923" cy="2279282"/>
          </a:xfrm>
          <a:prstGeom prst="rect">
            <a:avLst/>
          </a:prstGeom>
        </p:spPr>
      </p:pic>
      <p:pic>
        <p:nvPicPr>
          <p:cNvPr id="7" name="Picture 6">
            <a:extLst>
              <a:ext uri="{FF2B5EF4-FFF2-40B4-BE49-F238E27FC236}">
                <a16:creationId xmlns:a16="http://schemas.microsoft.com/office/drawing/2014/main" id="{C162F0FD-B378-E84E-9767-5E31D9712BE9}"/>
              </a:ext>
            </a:extLst>
          </p:cNvPr>
          <p:cNvPicPr>
            <a:picLocks noChangeAspect="1"/>
          </p:cNvPicPr>
          <p:nvPr/>
        </p:nvPicPr>
        <p:blipFill>
          <a:blip r:embed="rId4"/>
          <a:stretch>
            <a:fillRect/>
          </a:stretch>
        </p:blipFill>
        <p:spPr>
          <a:xfrm>
            <a:off x="6506671" y="3677194"/>
            <a:ext cx="3418924" cy="2279282"/>
          </a:xfrm>
          <a:prstGeom prst="rect">
            <a:avLst/>
          </a:prstGeom>
        </p:spPr>
      </p:pic>
    </p:spTree>
    <p:extLst>
      <p:ext uri="{BB962C8B-B14F-4D97-AF65-F5344CB8AC3E}">
        <p14:creationId xmlns:p14="http://schemas.microsoft.com/office/powerpoint/2010/main" val="566067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Data Exploration</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457200" lvl="1" indent="0">
              <a:buNone/>
            </a:pPr>
            <a:r>
              <a:rPr lang="en-US" sz="1600" dirty="0"/>
              <a:t>	</a:t>
            </a:r>
            <a:r>
              <a:rPr lang="en-US" sz="2800" dirty="0"/>
              <a:t>Time on ice (left) remains the constant for forecasting points, as  predictive and almost as correlated as core possession metric, Fenwick (right).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6</a:t>
            </a:r>
          </a:p>
        </p:txBody>
      </p:sp>
      <p:pic>
        <p:nvPicPr>
          <p:cNvPr id="6" name="Picture 5">
            <a:extLst>
              <a:ext uri="{FF2B5EF4-FFF2-40B4-BE49-F238E27FC236}">
                <a16:creationId xmlns:a16="http://schemas.microsoft.com/office/drawing/2014/main" id="{2B25A835-ECC3-4244-98FC-2816C54421B9}"/>
              </a:ext>
            </a:extLst>
          </p:cNvPr>
          <p:cNvPicPr>
            <a:picLocks noChangeAspect="1"/>
          </p:cNvPicPr>
          <p:nvPr/>
        </p:nvPicPr>
        <p:blipFill>
          <a:blip r:embed="rId3"/>
          <a:stretch>
            <a:fillRect/>
          </a:stretch>
        </p:blipFill>
        <p:spPr>
          <a:xfrm>
            <a:off x="6133009" y="3086713"/>
            <a:ext cx="3980888" cy="2592206"/>
          </a:xfrm>
          <a:prstGeom prst="rect">
            <a:avLst/>
          </a:prstGeom>
        </p:spPr>
      </p:pic>
      <p:pic>
        <p:nvPicPr>
          <p:cNvPr id="9" name="Picture 8">
            <a:extLst>
              <a:ext uri="{FF2B5EF4-FFF2-40B4-BE49-F238E27FC236}">
                <a16:creationId xmlns:a16="http://schemas.microsoft.com/office/drawing/2014/main" id="{0192D994-B809-894A-AEA2-8B529CA63069}"/>
              </a:ext>
            </a:extLst>
          </p:cNvPr>
          <p:cNvPicPr>
            <a:picLocks noChangeAspect="1"/>
          </p:cNvPicPr>
          <p:nvPr/>
        </p:nvPicPr>
        <p:blipFill>
          <a:blip r:embed="rId4"/>
          <a:stretch>
            <a:fillRect/>
          </a:stretch>
        </p:blipFill>
        <p:spPr>
          <a:xfrm>
            <a:off x="1538151" y="3086713"/>
            <a:ext cx="3894907" cy="2436540"/>
          </a:xfrm>
          <a:prstGeom prst="rect">
            <a:avLst/>
          </a:prstGeom>
        </p:spPr>
      </p:pic>
    </p:spTree>
    <p:extLst>
      <p:ext uri="{BB962C8B-B14F-4D97-AF65-F5344CB8AC3E}">
        <p14:creationId xmlns:p14="http://schemas.microsoft.com/office/powerpoint/2010/main" val="1978149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solidFill>
            <a:schemeClr val="bg1"/>
          </a:solidFill>
        </p:spPr>
        <p:txBody>
          <a:bodyPr/>
          <a:lstStyle/>
          <a:p>
            <a:pPr algn="ctr"/>
            <a:r>
              <a:rPr lang="en-US" dirty="0">
                <a:latin typeface="Palatino" pitchFamily="2" charset="77"/>
                <a:ea typeface="Palatino" pitchFamily="2" charset="77"/>
              </a:rPr>
              <a:t>Applied Market Forecasting Theories: Moving Average Convergence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351338"/>
          </a:xfrm>
          <a:solidFill>
            <a:schemeClr val="bg1"/>
          </a:solidFill>
        </p:spPr>
        <p:txBody>
          <a:bodyPr>
            <a:normAutofit/>
          </a:bodyPr>
          <a:lstStyle/>
          <a:p>
            <a:pPr marL="0" indent="0">
              <a:buNone/>
            </a:pPr>
            <a:endParaRPr lang="en-US" sz="2000" dirty="0"/>
          </a:p>
          <a:p>
            <a:pPr marL="0" indent="0">
              <a:buNone/>
            </a:pPr>
            <a:r>
              <a:rPr lang="en-US" sz="2000" dirty="0"/>
              <a:t>	 The </a:t>
            </a:r>
            <a:r>
              <a:rPr lang="en-US" sz="2000" u="sng" dirty="0">
                <a:hlinkClick r:id="rId3"/>
              </a:rPr>
              <a:t>'Hot Hand Theory'</a:t>
            </a:r>
            <a:r>
              <a:rPr lang="en-US" sz="2000" dirty="0"/>
              <a:t> might be the original piece of sports analytics work, and certainly the most discussed and dissected. Here we propose a slightly different take, which is to apply financial methods of finding trends to identify values. While there is significant value in a players past overall performance, but being able to spot immediate trends creates a near term arbitrage opportunity where players are undervalued but on an upswing. </a:t>
            </a:r>
          </a:p>
          <a:p>
            <a:pPr marL="0" indent="0">
              <a:buNone/>
            </a:pPr>
            <a:r>
              <a:rPr lang="en-US" sz="2000" dirty="0"/>
              <a:t>	The theory in this case is that since time on ice and time on the power play are the biggest indicators of success, rivaled only by possession metrics, if a model could detect an upward trend it could find undervalued players in advance and forecast positive events.</a:t>
            </a:r>
          </a:p>
          <a:p>
            <a:pPr marL="0" indent="0">
              <a:buNone/>
            </a:pPr>
            <a:r>
              <a:rPr lang="en-US" sz="2000" dirty="0"/>
              <a:t>	While global movements are relatively rare, line shifts are frequent, sometimes happening in-game, and identifying when a player is seeing increased deployment over their previous shifts is highly valuable. A signal metric was developed to identify those events. </a:t>
            </a:r>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7</a:t>
            </a:r>
          </a:p>
        </p:txBody>
      </p:sp>
    </p:spTree>
    <p:extLst>
      <p:ext uri="{BB962C8B-B14F-4D97-AF65-F5344CB8AC3E}">
        <p14:creationId xmlns:p14="http://schemas.microsoft.com/office/powerpoint/2010/main" val="732921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xfrm>
            <a:off x="838200" y="365125"/>
            <a:ext cx="10515600" cy="1325563"/>
          </a:xfrm>
          <a:solidFill>
            <a:schemeClr val="bg1"/>
          </a:solidFill>
        </p:spPr>
        <p:txBody>
          <a:bodyPr/>
          <a:lstStyle/>
          <a:p>
            <a:pPr algn="ctr"/>
            <a:r>
              <a:rPr lang="en-US" dirty="0">
                <a:latin typeface="Palatino" pitchFamily="2" charset="77"/>
                <a:ea typeface="Palatino" pitchFamily="2" charset="77"/>
              </a:rPr>
              <a:t>Applied Market Forecasting Theories: Moving Average Convergence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825625"/>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pic>
        <p:nvPicPr>
          <p:cNvPr id="12" name="Picture 11">
            <a:extLst>
              <a:ext uri="{FF2B5EF4-FFF2-40B4-BE49-F238E27FC236}">
                <a16:creationId xmlns:a16="http://schemas.microsoft.com/office/drawing/2014/main" id="{A68859B6-5ACD-7F43-8ECA-9D143EE89145}"/>
              </a:ext>
            </a:extLst>
          </p:cNvPr>
          <p:cNvPicPr>
            <a:picLocks noChangeAspect="1"/>
          </p:cNvPicPr>
          <p:nvPr/>
        </p:nvPicPr>
        <p:blipFill>
          <a:blip r:embed="rId3"/>
          <a:stretch>
            <a:fillRect/>
          </a:stretch>
        </p:blipFill>
        <p:spPr>
          <a:xfrm>
            <a:off x="3142674" y="1986290"/>
            <a:ext cx="8211126" cy="4105564"/>
          </a:xfrm>
          <a:prstGeom prst="rect">
            <a:avLst/>
          </a:prstGeom>
        </p:spPr>
      </p:pic>
      <p:sp>
        <p:nvSpPr>
          <p:cNvPr id="8" name="TextBox 7">
            <a:extLst>
              <a:ext uri="{FF2B5EF4-FFF2-40B4-BE49-F238E27FC236}">
                <a16:creationId xmlns:a16="http://schemas.microsoft.com/office/drawing/2014/main" id="{3905AE76-39D6-5A4D-ACE5-66D83525FB05}"/>
              </a:ext>
            </a:extLst>
          </p:cNvPr>
          <p:cNvSpPr txBox="1"/>
          <p:nvPr/>
        </p:nvSpPr>
        <p:spPr>
          <a:xfrm>
            <a:off x="838201" y="2006297"/>
            <a:ext cx="2636520" cy="3693319"/>
          </a:xfrm>
          <a:prstGeom prst="rect">
            <a:avLst/>
          </a:prstGeom>
          <a:noFill/>
        </p:spPr>
        <p:txBody>
          <a:bodyPr wrap="square" rtlCol="0">
            <a:spAutoFit/>
          </a:bodyPr>
          <a:lstStyle/>
          <a:p>
            <a:r>
              <a:rPr lang="en-US" dirty="0"/>
              <a:t>	Here is a random sample of players with the positive (black arrow) and negative (red arrow) signal markers </a:t>
            </a:r>
            <a:r>
              <a:rPr lang="en-US" dirty="0" err="1"/>
              <a:t>overlayed</a:t>
            </a:r>
            <a:r>
              <a:rPr lang="en-US" dirty="0"/>
              <a:t> on top of the moving averages (blue and dark blue lines). Note how the black arrow frequently proceeds a distinct upward trend in the moving averages. </a:t>
            </a:r>
          </a:p>
          <a:p>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spTree>
    <p:extLst>
      <p:ext uri="{BB962C8B-B14F-4D97-AF65-F5344CB8AC3E}">
        <p14:creationId xmlns:p14="http://schemas.microsoft.com/office/powerpoint/2010/main" val="3355414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3B2D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580EC-8597-2240-9F4D-193F15C0363E}"/>
              </a:ext>
            </a:extLst>
          </p:cNvPr>
          <p:cNvSpPr>
            <a:spLocks noGrp="1"/>
          </p:cNvSpPr>
          <p:nvPr>
            <p:ph type="title"/>
          </p:nvPr>
        </p:nvSpPr>
        <p:spPr>
          <a:xfrm>
            <a:off x="838200" y="365125"/>
            <a:ext cx="10515600" cy="1325563"/>
          </a:xfrm>
          <a:solidFill>
            <a:schemeClr val="bg1"/>
          </a:solidFill>
        </p:spPr>
        <p:txBody>
          <a:bodyPr/>
          <a:lstStyle/>
          <a:p>
            <a:pPr algn="ctr"/>
            <a:r>
              <a:rPr lang="en-US" dirty="0">
                <a:latin typeface="Palatino" pitchFamily="2" charset="77"/>
                <a:ea typeface="Palatino" pitchFamily="2" charset="77"/>
              </a:rPr>
              <a:t>Applied Market Forecasting Theories: Moving Average Convergence </a:t>
            </a:r>
          </a:p>
        </p:txBody>
      </p:sp>
      <p:sp>
        <p:nvSpPr>
          <p:cNvPr id="3" name="Content Placeholder 2">
            <a:extLst>
              <a:ext uri="{FF2B5EF4-FFF2-40B4-BE49-F238E27FC236}">
                <a16:creationId xmlns:a16="http://schemas.microsoft.com/office/drawing/2014/main" id="{BA50FCB0-20FE-2E43-B115-298718FEB9BD}"/>
              </a:ext>
            </a:extLst>
          </p:cNvPr>
          <p:cNvSpPr>
            <a:spLocks noGrp="1"/>
          </p:cNvSpPr>
          <p:nvPr>
            <p:ph idx="1"/>
          </p:nvPr>
        </p:nvSpPr>
        <p:spPr>
          <a:xfrm>
            <a:off x="838200" y="1690688"/>
            <a:ext cx="10515600" cy="4426894"/>
          </a:xfrm>
          <a:solidFill>
            <a:schemeClr val="bg1"/>
          </a:solidFill>
        </p:spPr>
        <p:txBody>
          <a:bodyPr wrap="square">
            <a:normAutofit/>
          </a:bodyPr>
          <a:lstStyle/>
          <a:p>
            <a:pPr marL="0" indent="0">
              <a:buNone/>
            </a:pPr>
            <a:endParaRPr lang="en-US" sz="2000" dirty="0"/>
          </a:p>
          <a:p>
            <a:pPr marL="0" indent="0">
              <a:buNone/>
            </a:pPr>
            <a:endParaRPr lang="en-US" sz="2000" dirty="0"/>
          </a:p>
        </p:txBody>
      </p:sp>
      <p:pic>
        <p:nvPicPr>
          <p:cNvPr id="6" name="Picture 5">
            <a:extLst>
              <a:ext uri="{FF2B5EF4-FFF2-40B4-BE49-F238E27FC236}">
                <a16:creationId xmlns:a16="http://schemas.microsoft.com/office/drawing/2014/main" id="{0FA933A6-A8EE-444C-BD84-EE48FE07885F}"/>
              </a:ext>
            </a:extLst>
          </p:cNvPr>
          <p:cNvPicPr>
            <a:picLocks noChangeAspect="1"/>
          </p:cNvPicPr>
          <p:nvPr/>
        </p:nvPicPr>
        <p:blipFill>
          <a:blip r:embed="rId3"/>
          <a:stretch>
            <a:fillRect/>
          </a:stretch>
        </p:blipFill>
        <p:spPr>
          <a:xfrm>
            <a:off x="3021470" y="1929455"/>
            <a:ext cx="8332330" cy="4166165"/>
          </a:xfrm>
          <a:prstGeom prst="rect">
            <a:avLst/>
          </a:prstGeom>
        </p:spPr>
      </p:pic>
      <p:sp>
        <p:nvSpPr>
          <p:cNvPr id="8" name="TextBox 7">
            <a:extLst>
              <a:ext uri="{FF2B5EF4-FFF2-40B4-BE49-F238E27FC236}">
                <a16:creationId xmlns:a16="http://schemas.microsoft.com/office/drawing/2014/main" id="{3905AE76-39D6-5A4D-ACE5-66D83525FB05}"/>
              </a:ext>
            </a:extLst>
          </p:cNvPr>
          <p:cNvSpPr txBox="1"/>
          <p:nvPr/>
        </p:nvSpPr>
        <p:spPr>
          <a:xfrm>
            <a:off x="838201" y="2006297"/>
            <a:ext cx="2636520" cy="3693319"/>
          </a:xfrm>
          <a:prstGeom prst="rect">
            <a:avLst/>
          </a:prstGeom>
          <a:noFill/>
        </p:spPr>
        <p:txBody>
          <a:bodyPr wrap="square" rtlCol="0">
            <a:spAutoFit/>
          </a:bodyPr>
          <a:lstStyle/>
          <a:p>
            <a:r>
              <a:rPr lang="en-US" dirty="0"/>
              <a:t>	Here is a random sample of players with the positive (black arrow) and negative (red arrow) signal markers </a:t>
            </a:r>
            <a:r>
              <a:rPr lang="en-US" dirty="0" err="1"/>
              <a:t>overlayed</a:t>
            </a:r>
            <a:r>
              <a:rPr lang="en-US" dirty="0"/>
              <a:t> on top of the moving averages (blue and dark blue lines). Note how the black arrow frequently proceeds a distinct upward trend in the moving averages. </a:t>
            </a:r>
          </a:p>
          <a:p>
            <a:endParaRPr lang="en-US" dirty="0"/>
          </a:p>
        </p:txBody>
      </p:sp>
      <p:sp>
        <p:nvSpPr>
          <p:cNvPr id="5" name="Slide Number Placeholder 4">
            <a:extLst>
              <a:ext uri="{FF2B5EF4-FFF2-40B4-BE49-F238E27FC236}">
                <a16:creationId xmlns:a16="http://schemas.microsoft.com/office/drawing/2014/main" id="{83409F2C-50F4-544A-B461-AAB9D38F60FA}"/>
              </a:ext>
            </a:extLst>
          </p:cNvPr>
          <p:cNvSpPr>
            <a:spLocks noGrp="1"/>
          </p:cNvSpPr>
          <p:nvPr>
            <p:ph type="sldNum" sz="quarter" idx="12"/>
          </p:nvPr>
        </p:nvSpPr>
        <p:spPr/>
        <p:txBody>
          <a:bodyPr/>
          <a:lstStyle/>
          <a:p>
            <a:r>
              <a:rPr lang="en-US" dirty="0"/>
              <a:t>8</a:t>
            </a:r>
          </a:p>
        </p:txBody>
      </p:sp>
    </p:spTree>
    <p:extLst>
      <p:ext uri="{BB962C8B-B14F-4D97-AF65-F5344CB8AC3E}">
        <p14:creationId xmlns:p14="http://schemas.microsoft.com/office/powerpoint/2010/main" val="2644056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9152</TotalTime>
  <Words>447</Words>
  <Application>Microsoft Macintosh PowerPoint</Application>
  <PresentationFormat>Widescreen</PresentationFormat>
  <Paragraphs>116</Paragraphs>
  <Slides>20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Palatino</vt:lpstr>
      <vt:lpstr>Tahoma</vt:lpstr>
      <vt:lpstr>Office Theme</vt:lpstr>
      <vt:lpstr>Capstone 2: Applied Machine Learning For Daily Fantasy Hockey</vt:lpstr>
      <vt:lpstr>Why Daily Fantasy Hockey?</vt:lpstr>
      <vt:lpstr>Data Collection</vt:lpstr>
      <vt:lpstr>Preprocessing And Primary Feature Gathering</vt:lpstr>
      <vt:lpstr>Data Exploration</vt:lpstr>
      <vt:lpstr>Data Exploration</vt:lpstr>
      <vt:lpstr>Applied Market Forecasting Theories: Moving Average Convergence  </vt:lpstr>
      <vt:lpstr>Applied Market Forecasting Theories: Moving Average Convergence </vt:lpstr>
      <vt:lpstr>Applied Market Forecasting Theories: Moving Average Convergence </vt:lpstr>
      <vt:lpstr>Applied Market Forecasting Theories: Moving Average Convergence </vt:lpstr>
      <vt:lpstr>Applied Market Forecasting Theories: Analysis</vt:lpstr>
      <vt:lpstr>Model Building: Initial Failure </vt:lpstr>
      <vt:lpstr>Model Building: Initial Failure </vt:lpstr>
      <vt:lpstr>Model Building: Moderate Success</vt:lpstr>
      <vt:lpstr>Application</vt:lpstr>
      <vt:lpstr>Naïve Application</vt:lpstr>
      <vt:lpstr>Non-Naïve Application</vt:lpstr>
      <vt:lpstr>Conclusions</vt:lpstr>
      <vt:lpstr>Extensions</vt:lpstr>
      <vt:lpstr>Acknowledgements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Effective Fantasy Hockey Models: A Case Study</dc:title>
  <dc:creator>kenia ortiz</dc:creator>
  <cp:lastModifiedBy>kenia ortiz</cp:lastModifiedBy>
  <cp:revision>46</cp:revision>
  <dcterms:created xsi:type="dcterms:W3CDTF">2019-05-21T17:15:33Z</dcterms:created>
  <dcterms:modified xsi:type="dcterms:W3CDTF">2019-09-27T09:25:21Z</dcterms:modified>
</cp:coreProperties>
</file>